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10693400" cy="7556500"/>
  <p:notesSz cx="10693400" cy="7556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38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B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B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B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B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80" y="420680"/>
            <a:ext cx="9917118" cy="55806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6950" y="603221"/>
            <a:ext cx="7236459" cy="834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B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1550" y="2377155"/>
            <a:ext cx="9643110" cy="2052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6100" y="819150"/>
            <a:ext cx="9726930" cy="5473700"/>
            <a:chOff x="610930" y="610930"/>
            <a:chExt cx="9726930" cy="5473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930" y="610930"/>
              <a:ext cx="9726868" cy="547365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0930" y="610930"/>
              <a:ext cx="9726930" cy="5473700"/>
            </a:xfrm>
            <a:custGeom>
              <a:avLst/>
              <a:gdLst/>
              <a:ahLst/>
              <a:cxnLst/>
              <a:rect l="l" t="t" r="r" b="b"/>
              <a:pathLst>
                <a:path w="9726930" h="5473700">
                  <a:moveTo>
                    <a:pt x="9726868" y="5473654"/>
                  </a:moveTo>
                  <a:lnTo>
                    <a:pt x="0" y="5473654"/>
                  </a:lnTo>
                  <a:lnTo>
                    <a:pt x="0" y="0"/>
                  </a:lnTo>
                  <a:lnTo>
                    <a:pt x="9726868" y="0"/>
                  </a:lnTo>
                  <a:lnTo>
                    <a:pt x="9726868" y="5473654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4937" y="2313734"/>
            <a:ext cx="8482861" cy="6123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00" spc="370" dirty="0">
                <a:solidFill>
                  <a:srgbClr val="FFFFFF"/>
                </a:solidFill>
              </a:rPr>
              <a:t>Ai</a:t>
            </a:r>
            <a:r>
              <a:rPr sz="3900" spc="320" dirty="0">
                <a:solidFill>
                  <a:srgbClr val="FFFFFF"/>
                </a:solidFill>
              </a:rPr>
              <a:t> </a:t>
            </a:r>
            <a:r>
              <a:rPr sz="3900" spc="484" dirty="0">
                <a:solidFill>
                  <a:srgbClr val="FFFFFF"/>
                </a:solidFill>
              </a:rPr>
              <a:t>powered</a:t>
            </a:r>
            <a:r>
              <a:rPr sz="3900" spc="305" dirty="0">
                <a:solidFill>
                  <a:srgbClr val="FFFFFF"/>
                </a:solidFill>
              </a:rPr>
              <a:t> </a:t>
            </a:r>
            <a:r>
              <a:rPr sz="3900" spc="540" dirty="0">
                <a:solidFill>
                  <a:srgbClr val="FFFFFF"/>
                </a:solidFill>
              </a:rPr>
              <a:t>ox</a:t>
            </a:r>
            <a:r>
              <a:rPr lang="en-IN" sz="3900" spc="540" dirty="0">
                <a:solidFill>
                  <a:srgbClr val="FFFFFF"/>
                </a:solidFill>
              </a:rPr>
              <a:t>y</a:t>
            </a:r>
            <a:r>
              <a:rPr sz="3900" spc="540" dirty="0">
                <a:solidFill>
                  <a:srgbClr val="FFFFFF"/>
                </a:solidFill>
              </a:rPr>
              <a:t>gen</a:t>
            </a:r>
            <a:r>
              <a:rPr sz="3900" spc="325" dirty="0">
                <a:solidFill>
                  <a:srgbClr val="FFFFFF"/>
                </a:solidFill>
              </a:rPr>
              <a:t> </a:t>
            </a:r>
            <a:r>
              <a:rPr sz="3900" spc="615" dirty="0">
                <a:solidFill>
                  <a:srgbClr val="FFFFFF"/>
                </a:solidFill>
              </a:rPr>
              <a:t>mask</a:t>
            </a:r>
            <a:endParaRPr sz="3900" dirty="0"/>
          </a:p>
        </p:txBody>
      </p:sp>
      <p:sp>
        <p:nvSpPr>
          <p:cNvPr id="6" name="object 6"/>
          <p:cNvSpPr txBox="1"/>
          <p:nvPr/>
        </p:nvSpPr>
        <p:spPr>
          <a:xfrm>
            <a:off x="2174100" y="4215949"/>
            <a:ext cx="6218555" cy="871219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2000" b="1" spc="254" dirty="0">
                <a:solidFill>
                  <a:srgbClr val="FFFFFF"/>
                </a:solidFill>
                <a:latin typeface="Trebuchet MS"/>
                <a:cs typeface="Trebuchet MS"/>
              </a:rPr>
              <a:t>Venture</a:t>
            </a:r>
            <a:r>
              <a:rPr sz="2000" b="1" spc="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29" dirty="0">
                <a:solidFill>
                  <a:srgbClr val="FFFFFF"/>
                </a:solidFill>
                <a:latin typeface="Trebuchet MS"/>
                <a:cs typeface="Trebuchet MS"/>
              </a:rPr>
              <a:t>Viability</a:t>
            </a:r>
            <a:r>
              <a:rPr sz="2000" b="1" spc="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8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30"/>
              </a:spcBef>
            </a:pPr>
            <a:r>
              <a:rPr sz="2000" spc="140" dirty="0">
                <a:solidFill>
                  <a:srgbClr val="FFFFFF"/>
                </a:solidFill>
                <a:latin typeface="Trebuchet MS"/>
                <a:cs typeface="Trebuchet MS"/>
              </a:rPr>
              <a:t>Sri</a:t>
            </a: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10" dirty="0" err="1">
                <a:solidFill>
                  <a:srgbClr val="FFFFFF"/>
                </a:solidFill>
                <a:latin typeface="Trebuchet MS"/>
                <a:cs typeface="Trebuchet MS"/>
              </a:rPr>
              <a:t>sairam</a:t>
            </a:r>
            <a:r>
              <a:rPr sz="20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25" dirty="0" err="1">
                <a:solidFill>
                  <a:srgbClr val="FFFFFF"/>
                </a:solidFill>
                <a:latin typeface="Trebuchet MS"/>
                <a:cs typeface="Trebuchet MS"/>
              </a:rPr>
              <a:t>instit</a:t>
            </a:r>
            <a:r>
              <a:rPr lang="en-IN" sz="2000" spc="125" dirty="0" err="1">
                <a:solidFill>
                  <a:srgbClr val="FFFFFF"/>
                </a:solidFill>
                <a:latin typeface="Trebuchet MS"/>
                <a:cs typeface="Trebuchet MS"/>
              </a:rPr>
              <a:t>ute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95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10" dirty="0">
                <a:solidFill>
                  <a:srgbClr val="FFFFFF"/>
                </a:solidFill>
                <a:latin typeface="Trebuchet MS"/>
                <a:cs typeface="Trebuchet MS"/>
              </a:rPr>
              <a:t>tambaram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4513" y="642847"/>
            <a:ext cx="797908" cy="414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85" dirty="0">
                <a:solidFill>
                  <a:srgbClr val="C13125"/>
                </a:solidFill>
              </a:rPr>
              <a:t>Current</a:t>
            </a:r>
            <a:r>
              <a:rPr spc="250" dirty="0">
                <a:solidFill>
                  <a:srgbClr val="C13125"/>
                </a:solidFill>
              </a:rPr>
              <a:t> </a:t>
            </a:r>
            <a:r>
              <a:rPr spc="280" dirty="0">
                <a:solidFill>
                  <a:srgbClr val="C13125"/>
                </a:solidFill>
              </a:rPr>
              <a:t>Alternatives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706624" y="1421289"/>
            <a:ext cx="756920" cy="756920"/>
            <a:chOff x="2706624" y="1421289"/>
            <a:chExt cx="756920" cy="756920"/>
          </a:xfrm>
        </p:grpSpPr>
        <p:sp>
          <p:nvSpPr>
            <p:cNvPr id="5" name="object 5"/>
            <p:cNvSpPr/>
            <p:nvPr/>
          </p:nvSpPr>
          <p:spPr>
            <a:xfrm>
              <a:off x="2706624" y="1421289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20" h="756919">
                  <a:moveTo>
                    <a:pt x="378278" y="756557"/>
                  </a:moveTo>
                  <a:lnTo>
                    <a:pt x="330828" y="753610"/>
                  </a:lnTo>
                  <a:lnTo>
                    <a:pt x="285137" y="745004"/>
                  </a:lnTo>
                  <a:lnTo>
                    <a:pt x="241559" y="731095"/>
                  </a:lnTo>
                  <a:lnTo>
                    <a:pt x="200448" y="712236"/>
                  </a:lnTo>
                  <a:lnTo>
                    <a:pt x="162160" y="688782"/>
                  </a:lnTo>
                  <a:lnTo>
                    <a:pt x="127049" y="661088"/>
                  </a:lnTo>
                  <a:lnTo>
                    <a:pt x="95469" y="629508"/>
                  </a:lnTo>
                  <a:lnTo>
                    <a:pt x="67775" y="594397"/>
                  </a:lnTo>
                  <a:lnTo>
                    <a:pt x="44321" y="556108"/>
                  </a:lnTo>
                  <a:lnTo>
                    <a:pt x="25462" y="514998"/>
                  </a:lnTo>
                  <a:lnTo>
                    <a:pt x="11553" y="471420"/>
                  </a:lnTo>
                  <a:lnTo>
                    <a:pt x="2947" y="425729"/>
                  </a:lnTo>
                  <a:lnTo>
                    <a:pt x="0" y="378278"/>
                  </a:lnTo>
                  <a:lnTo>
                    <a:pt x="2947" y="330828"/>
                  </a:lnTo>
                  <a:lnTo>
                    <a:pt x="11553" y="285137"/>
                  </a:lnTo>
                  <a:lnTo>
                    <a:pt x="25462" y="241559"/>
                  </a:lnTo>
                  <a:lnTo>
                    <a:pt x="44321" y="200448"/>
                  </a:lnTo>
                  <a:lnTo>
                    <a:pt x="67775" y="162160"/>
                  </a:lnTo>
                  <a:lnTo>
                    <a:pt x="95469" y="127049"/>
                  </a:lnTo>
                  <a:lnTo>
                    <a:pt x="127049" y="95469"/>
                  </a:lnTo>
                  <a:lnTo>
                    <a:pt x="162160" y="67775"/>
                  </a:lnTo>
                  <a:lnTo>
                    <a:pt x="200448" y="44321"/>
                  </a:lnTo>
                  <a:lnTo>
                    <a:pt x="241559" y="25462"/>
                  </a:lnTo>
                  <a:lnTo>
                    <a:pt x="285137" y="11553"/>
                  </a:lnTo>
                  <a:lnTo>
                    <a:pt x="330828" y="2947"/>
                  </a:lnTo>
                  <a:lnTo>
                    <a:pt x="378278" y="0"/>
                  </a:lnTo>
                  <a:lnTo>
                    <a:pt x="425729" y="2947"/>
                  </a:lnTo>
                  <a:lnTo>
                    <a:pt x="471420" y="11553"/>
                  </a:lnTo>
                  <a:lnTo>
                    <a:pt x="514998" y="25462"/>
                  </a:lnTo>
                  <a:lnTo>
                    <a:pt x="556108" y="44321"/>
                  </a:lnTo>
                  <a:lnTo>
                    <a:pt x="594397" y="67775"/>
                  </a:lnTo>
                  <a:lnTo>
                    <a:pt x="629508" y="95469"/>
                  </a:lnTo>
                  <a:lnTo>
                    <a:pt x="661088" y="127049"/>
                  </a:lnTo>
                  <a:lnTo>
                    <a:pt x="688782" y="162160"/>
                  </a:lnTo>
                  <a:lnTo>
                    <a:pt x="712236" y="200448"/>
                  </a:lnTo>
                  <a:lnTo>
                    <a:pt x="731095" y="241559"/>
                  </a:lnTo>
                  <a:lnTo>
                    <a:pt x="745004" y="285137"/>
                  </a:lnTo>
                  <a:lnTo>
                    <a:pt x="753610" y="330828"/>
                  </a:lnTo>
                  <a:lnTo>
                    <a:pt x="756557" y="378278"/>
                  </a:lnTo>
                  <a:lnTo>
                    <a:pt x="753610" y="425729"/>
                  </a:lnTo>
                  <a:lnTo>
                    <a:pt x="745004" y="471420"/>
                  </a:lnTo>
                  <a:lnTo>
                    <a:pt x="731095" y="514998"/>
                  </a:lnTo>
                  <a:lnTo>
                    <a:pt x="712236" y="556108"/>
                  </a:lnTo>
                  <a:lnTo>
                    <a:pt x="688782" y="594397"/>
                  </a:lnTo>
                  <a:lnTo>
                    <a:pt x="661088" y="629508"/>
                  </a:lnTo>
                  <a:lnTo>
                    <a:pt x="629508" y="661088"/>
                  </a:lnTo>
                  <a:lnTo>
                    <a:pt x="594397" y="688782"/>
                  </a:lnTo>
                  <a:lnTo>
                    <a:pt x="556108" y="712236"/>
                  </a:lnTo>
                  <a:lnTo>
                    <a:pt x="514998" y="731095"/>
                  </a:lnTo>
                  <a:lnTo>
                    <a:pt x="471420" y="745004"/>
                  </a:lnTo>
                  <a:lnTo>
                    <a:pt x="425729" y="753610"/>
                  </a:lnTo>
                  <a:lnTo>
                    <a:pt x="378278" y="756557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1704" y="1486369"/>
              <a:ext cx="596643" cy="6043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09972" y="2303442"/>
            <a:ext cx="3944620" cy="1880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200" dirty="0">
                <a:latin typeface="Trebuchet MS"/>
                <a:cs typeface="Trebuchet MS"/>
              </a:rPr>
              <a:t>Current</a:t>
            </a:r>
            <a:r>
              <a:rPr sz="1500" b="1" spc="135" dirty="0">
                <a:latin typeface="Trebuchet MS"/>
                <a:cs typeface="Trebuchet MS"/>
              </a:rPr>
              <a:t> </a:t>
            </a:r>
            <a:r>
              <a:rPr sz="1500" b="1" spc="190" dirty="0">
                <a:latin typeface="Trebuchet MS"/>
                <a:cs typeface="Trebuchet MS"/>
              </a:rPr>
              <a:t>Alternatives</a:t>
            </a:r>
            <a:endParaRPr sz="150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1520"/>
              </a:spcBef>
            </a:pPr>
            <a:r>
              <a:rPr sz="1250" spc="165" dirty="0">
                <a:latin typeface="Trebuchet MS"/>
                <a:cs typeface="Trebuchet MS"/>
              </a:rPr>
              <a:t>Ramesh</a:t>
            </a:r>
            <a:r>
              <a:rPr sz="1250" spc="130" dirty="0">
                <a:latin typeface="Trebuchet MS"/>
                <a:cs typeface="Trebuchet MS"/>
              </a:rPr>
              <a:t> Kumar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currently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uses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bulky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oxygen </a:t>
            </a:r>
            <a:r>
              <a:rPr sz="1250" spc="114" dirty="0">
                <a:latin typeface="Trebuchet MS"/>
                <a:cs typeface="Trebuchet MS"/>
              </a:rPr>
              <a:t>tanks,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portable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concentrators,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and</a:t>
            </a:r>
            <a:r>
              <a:rPr sz="1250" spc="14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separate </a:t>
            </a:r>
            <a:r>
              <a:rPr sz="1250" spc="120" dirty="0">
                <a:latin typeface="Trebuchet MS"/>
                <a:cs typeface="Trebuchet MS"/>
              </a:rPr>
              <a:t>nebulizer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devices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65" dirty="0">
                <a:latin typeface="Trebuchet MS"/>
                <a:cs typeface="Trebuchet MS"/>
              </a:rPr>
              <a:t>for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respiratory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support.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60" dirty="0">
                <a:latin typeface="Trebuchet MS"/>
                <a:cs typeface="Trebuchet MS"/>
              </a:rPr>
              <a:t>For </a:t>
            </a:r>
            <a:r>
              <a:rPr sz="1250" spc="130" dirty="0">
                <a:latin typeface="Trebuchet MS"/>
                <a:cs typeface="Trebuchet MS"/>
              </a:rPr>
              <a:t>severe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symptoms,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he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visits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25" dirty="0">
                <a:latin typeface="Trebuchet MS"/>
                <a:cs typeface="Trebuchet MS"/>
              </a:rPr>
              <a:t>hospitals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60" dirty="0">
                <a:latin typeface="Trebuchet MS"/>
                <a:cs typeface="Trebuchet MS"/>
              </a:rPr>
              <a:t>or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330"/>
              </a:lnSpc>
            </a:pPr>
            <a:r>
              <a:rPr sz="1250" spc="135" dirty="0">
                <a:latin typeface="Trebuchet MS"/>
                <a:cs typeface="Trebuchet MS"/>
              </a:rPr>
              <a:t>consults</a:t>
            </a:r>
            <a:r>
              <a:rPr sz="1250" spc="75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his</a:t>
            </a:r>
            <a:r>
              <a:rPr sz="1250" spc="80" dirty="0">
                <a:latin typeface="Trebuchet MS"/>
                <a:cs typeface="Trebuchet MS"/>
              </a:rPr>
              <a:t> </a:t>
            </a:r>
            <a:r>
              <a:rPr sz="1250" spc="70" dirty="0">
                <a:latin typeface="Trebuchet MS"/>
                <a:cs typeface="Trebuchet MS"/>
              </a:rPr>
              <a:t>doctor.</a:t>
            </a:r>
            <a:r>
              <a:rPr sz="1250" spc="80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He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also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uses</a:t>
            </a:r>
            <a:r>
              <a:rPr sz="1250" spc="80" dirty="0">
                <a:latin typeface="Trebuchet MS"/>
                <a:cs typeface="Trebuchet MS"/>
              </a:rPr>
              <a:t> </a:t>
            </a:r>
            <a:r>
              <a:rPr sz="1250" spc="125" dirty="0">
                <a:latin typeface="Trebuchet MS"/>
                <a:cs typeface="Trebuchet MS"/>
              </a:rPr>
              <a:t>inhalers</a:t>
            </a:r>
            <a:r>
              <a:rPr sz="1250" spc="80" dirty="0">
                <a:latin typeface="Trebuchet MS"/>
                <a:cs typeface="Trebuchet MS"/>
              </a:rPr>
              <a:t> </a:t>
            </a:r>
            <a:r>
              <a:rPr sz="1250" spc="40" dirty="0">
                <a:latin typeface="Trebuchet MS"/>
                <a:cs typeface="Trebuchet MS"/>
              </a:rPr>
              <a:t>for</a:t>
            </a:r>
            <a:endParaRPr sz="1250">
              <a:latin typeface="Trebuchet MS"/>
              <a:cs typeface="Trebuchet MS"/>
            </a:endParaRPr>
          </a:p>
          <a:p>
            <a:pPr marL="12700" marR="505459">
              <a:lnSpc>
                <a:spcPts val="1410"/>
              </a:lnSpc>
              <a:spcBef>
                <a:spcPts val="75"/>
              </a:spcBef>
            </a:pPr>
            <a:r>
              <a:rPr sz="1250" spc="110" dirty="0">
                <a:latin typeface="Trebuchet MS"/>
                <a:cs typeface="Trebuchet MS"/>
              </a:rPr>
              <a:t>mild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symptoms,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but</a:t>
            </a:r>
            <a:r>
              <a:rPr sz="1250" spc="125" dirty="0">
                <a:latin typeface="Trebuchet MS"/>
                <a:cs typeface="Trebuchet MS"/>
              </a:rPr>
              <a:t> these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25" dirty="0">
                <a:latin typeface="Trebuchet MS"/>
                <a:cs typeface="Trebuchet MS"/>
              </a:rPr>
              <a:t>solutions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75" dirty="0">
                <a:latin typeface="Trebuchet MS"/>
                <a:cs typeface="Trebuchet MS"/>
              </a:rPr>
              <a:t>are </a:t>
            </a:r>
            <a:r>
              <a:rPr sz="1250" spc="135" dirty="0">
                <a:latin typeface="Trebuchet MS"/>
                <a:cs typeface="Trebuchet MS"/>
              </a:rPr>
              <a:t>cumbersome,</a:t>
            </a:r>
            <a:r>
              <a:rPr sz="1250" spc="8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limiting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his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mobility</a:t>
            </a:r>
            <a:r>
              <a:rPr sz="1250" spc="120" dirty="0">
                <a:latin typeface="Trebuchet MS"/>
                <a:cs typeface="Trebuchet MS"/>
              </a:rPr>
              <a:t> and independence.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37837" y="1421289"/>
            <a:ext cx="756920" cy="756920"/>
            <a:chOff x="7237837" y="1421289"/>
            <a:chExt cx="756920" cy="756920"/>
          </a:xfrm>
        </p:grpSpPr>
        <p:sp>
          <p:nvSpPr>
            <p:cNvPr id="9" name="object 9"/>
            <p:cNvSpPr/>
            <p:nvPr/>
          </p:nvSpPr>
          <p:spPr>
            <a:xfrm>
              <a:off x="7237837" y="1421289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20" h="756919">
                  <a:moveTo>
                    <a:pt x="378278" y="756557"/>
                  </a:moveTo>
                  <a:lnTo>
                    <a:pt x="330828" y="753610"/>
                  </a:lnTo>
                  <a:lnTo>
                    <a:pt x="285137" y="745004"/>
                  </a:lnTo>
                  <a:lnTo>
                    <a:pt x="241559" y="731095"/>
                  </a:lnTo>
                  <a:lnTo>
                    <a:pt x="200448" y="712236"/>
                  </a:lnTo>
                  <a:lnTo>
                    <a:pt x="162160" y="688782"/>
                  </a:lnTo>
                  <a:lnTo>
                    <a:pt x="127049" y="661088"/>
                  </a:lnTo>
                  <a:lnTo>
                    <a:pt x="95469" y="629508"/>
                  </a:lnTo>
                  <a:lnTo>
                    <a:pt x="67775" y="594397"/>
                  </a:lnTo>
                  <a:lnTo>
                    <a:pt x="44321" y="556108"/>
                  </a:lnTo>
                  <a:lnTo>
                    <a:pt x="25462" y="514998"/>
                  </a:lnTo>
                  <a:lnTo>
                    <a:pt x="11553" y="471420"/>
                  </a:lnTo>
                  <a:lnTo>
                    <a:pt x="2947" y="425729"/>
                  </a:lnTo>
                  <a:lnTo>
                    <a:pt x="0" y="378278"/>
                  </a:lnTo>
                  <a:lnTo>
                    <a:pt x="2947" y="330828"/>
                  </a:lnTo>
                  <a:lnTo>
                    <a:pt x="11553" y="285137"/>
                  </a:lnTo>
                  <a:lnTo>
                    <a:pt x="25462" y="241559"/>
                  </a:lnTo>
                  <a:lnTo>
                    <a:pt x="44321" y="200448"/>
                  </a:lnTo>
                  <a:lnTo>
                    <a:pt x="67775" y="162160"/>
                  </a:lnTo>
                  <a:lnTo>
                    <a:pt x="95469" y="127049"/>
                  </a:lnTo>
                  <a:lnTo>
                    <a:pt x="127049" y="95469"/>
                  </a:lnTo>
                  <a:lnTo>
                    <a:pt x="162160" y="67775"/>
                  </a:lnTo>
                  <a:lnTo>
                    <a:pt x="200448" y="44321"/>
                  </a:lnTo>
                  <a:lnTo>
                    <a:pt x="241559" y="25462"/>
                  </a:lnTo>
                  <a:lnTo>
                    <a:pt x="285137" y="11553"/>
                  </a:lnTo>
                  <a:lnTo>
                    <a:pt x="330828" y="2947"/>
                  </a:lnTo>
                  <a:lnTo>
                    <a:pt x="378278" y="0"/>
                  </a:lnTo>
                  <a:lnTo>
                    <a:pt x="425729" y="2947"/>
                  </a:lnTo>
                  <a:lnTo>
                    <a:pt x="471420" y="11553"/>
                  </a:lnTo>
                  <a:lnTo>
                    <a:pt x="514998" y="25462"/>
                  </a:lnTo>
                  <a:lnTo>
                    <a:pt x="556109" y="44321"/>
                  </a:lnTo>
                  <a:lnTo>
                    <a:pt x="594397" y="67775"/>
                  </a:lnTo>
                  <a:lnTo>
                    <a:pt x="629508" y="95469"/>
                  </a:lnTo>
                  <a:lnTo>
                    <a:pt x="661088" y="127049"/>
                  </a:lnTo>
                  <a:lnTo>
                    <a:pt x="688782" y="162160"/>
                  </a:lnTo>
                  <a:lnTo>
                    <a:pt x="712236" y="200448"/>
                  </a:lnTo>
                  <a:lnTo>
                    <a:pt x="731095" y="241559"/>
                  </a:lnTo>
                  <a:lnTo>
                    <a:pt x="745004" y="285137"/>
                  </a:lnTo>
                  <a:lnTo>
                    <a:pt x="753610" y="330828"/>
                  </a:lnTo>
                  <a:lnTo>
                    <a:pt x="756557" y="378278"/>
                  </a:lnTo>
                  <a:lnTo>
                    <a:pt x="753610" y="425729"/>
                  </a:lnTo>
                  <a:lnTo>
                    <a:pt x="745004" y="471420"/>
                  </a:lnTo>
                  <a:lnTo>
                    <a:pt x="731095" y="514998"/>
                  </a:lnTo>
                  <a:lnTo>
                    <a:pt x="712236" y="556108"/>
                  </a:lnTo>
                  <a:lnTo>
                    <a:pt x="688782" y="594397"/>
                  </a:lnTo>
                  <a:lnTo>
                    <a:pt x="661088" y="629508"/>
                  </a:lnTo>
                  <a:lnTo>
                    <a:pt x="629508" y="661088"/>
                  </a:lnTo>
                  <a:lnTo>
                    <a:pt x="594397" y="688782"/>
                  </a:lnTo>
                  <a:lnTo>
                    <a:pt x="556109" y="712236"/>
                  </a:lnTo>
                  <a:lnTo>
                    <a:pt x="514998" y="731095"/>
                  </a:lnTo>
                  <a:lnTo>
                    <a:pt x="471420" y="745004"/>
                  </a:lnTo>
                  <a:lnTo>
                    <a:pt x="425729" y="753610"/>
                  </a:lnTo>
                  <a:lnTo>
                    <a:pt x="378278" y="756557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3593" y="1567719"/>
              <a:ext cx="545047" cy="46369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33050" y="2303442"/>
            <a:ext cx="4110354" cy="1880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265" dirty="0">
                <a:latin typeface="Trebuchet MS"/>
                <a:cs typeface="Trebuchet MS"/>
              </a:rPr>
              <a:t>Gaps</a:t>
            </a:r>
            <a:r>
              <a:rPr sz="1500" b="1" spc="140" dirty="0">
                <a:latin typeface="Trebuchet MS"/>
                <a:cs typeface="Trebuchet MS"/>
              </a:rPr>
              <a:t> </a:t>
            </a:r>
            <a:r>
              <a:rPr sz="1500" b="1" spc="155" dirty="0">
                <a:latin typeface="Trebuchet MS"/>
                <a:cs typeface="Trebuchet MS"/>
              </a:rPr>
              <a:t>in</a:t>
            </a:r>
            <a:r>
              <a:rPr sz="1500" b="1" spc="150" dirty="0">
                <a:latin typeface="Trebuchet MS"/>
                <a:cs typeface="Trebuchet MS"/>
              </a:rPr>
              <a:t> </a:t>
            </a:r>
            <a:r>
              <a:rPr sz="1500" b="1" spc="200" dirty="0">
                <a:latin typeface="Trebuchet MS"/>
                <a:cs typeface="Trebuchet MS"/>
              </a:rPr>
              <a:t>Current</a:t>
            </a:r>
            <a:r>
              <a:rPr sz="1500" b="1" spc="130" dirty="0">
                <a:latin typeface="Trebuchet MS"/>
                <a:cs typeface="Trebuchet MS"/>
              </a:rPr>
              <a:t> </a:t>
            </a:r>
            <a:r>
              <a:rPr sz="1500" b="1" spc="190" dirty="0">
                <a:latin typeface="Trebuchet MS"/>
                <a:cs typeface="Trebuchet MS"/>
              </a:rPr>
              <a:t>Alternatives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1455"/>
              </a:lnSpc>
              <a:spcBef>
                <a:spcPts val="1395"/>
              </a:spcBef>
            </a:pPr>
            <a:r>
              <a:rPr sz="1250" spc="165" dirty="0">
                <a:latin typeface="Trebuchet MS"/>
                <a:cs typeface="Trebuchet MS"/>
              </a:rPr>
              <a:t>Ramesh</a:t>
            </a:r>
            <a:r>
              <a:rPr sz="1250" spc="130" dirty="0">
                <a:latin typeface="Trebuchet MS"/>
                <a:cs typeface="Trebuchet MS"/>
              </a:rPr>
              <a:t> Kumar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is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dissatisfied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95" dirty="0">
                <a:latin typeface="Trebuchet MS"/>
                <a:cs typeface="Trebuchet MS"/>
              </a:rPr>
              <a:t>with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95" dirty="0">
                <a:latin typeface="Trebuchet MS"/>
                <a:cs typeface="Trebuchet MS"/>
              </a:rPr>
              <a:t>current</a:t>
            </a:r>
            <a:endParaRPr sz="125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80"/>
              </a:spcBef>
            </a:pPr>
            <a:r>
              <a:rPr sz="1250" spc="125" dirty="0">
                <a:latin typeface="Trebuchet MS"/>
                <a:cs typeface="Trebuchet MS"/>
              </a:rPr>
              <a:t>solutions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50" dirty="0">
                <a:latin typeface="Trebuchet MS"/>
                <a:cs typeface="Trebuchet MS"/>
              </a:rPr>
              <a:t>as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bulky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155" dirty="0">
                <a:latin typeface="Trebuchet MS"/>
                <a:cs typeface="Trebuchet MS"/>
              </a:rPr>
              <a:t>oxygen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tanks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and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separate </a:t>
            </a:r>
            <a:r>
              <a:rPr sz="1250" spc="130" dirty="0">
                <a:latin typeface="Trebuchet MS"/>
                <a:cs typeface="Trebuchet MS"/>
              </a:rPr>
              <a:t>nebulizers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80" dirty="0">
                <a:latin typeface="Trebuchet MS"/>
                <a:cs typeface="Trebuchet MS"/>
              </a:rPr>
              <a:t>limit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his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75" dirty="0">
                <a:latin typeface="Trebuchet MS"/>
                <a:cs typeface="Trebuchet MS"/>
              </a:rPr>
              <a:t>mobility.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25" dirty="0">
                <a:latin typeface="Trebuchet MS"/>
                <a:cs typeface="Trebuchet MS"/>
              </a:rPr>
              <a:t>Inhalers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65" dirty="0">
                <a:latin typeface="Trebuchet MS"/>
                <a:cs typeface="Trebuchet MS"/>
              </a:rPr>
              <a:t>offer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only </a:t>
            </a:r>
            <a:r>
              <a:rPr sz="1250" spc="90" dirty="0">
                <a:latin typeface="Trebuchet MS"/>
                <a:cs typeface="Trebuchet MS"/>
              </a:rPr>
              <a:t>partial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55" dirty="0">
                <a:latin typeface="Trebuchet MS"/>
                <a:cs typeface="Trebuchet MS"/>
              </a:rPr>
              <a:t>relief,</a:t>
            </a:r>
            <a:r>
              <a:rPr sz="1250" spc="80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and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frequent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hospital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visits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330"/>
              </a:lnSpc>
            </a:pPr>
            <a:r>
              <a:rPr sz="1250" spc="120" dirty="0">
                <a:latin typeface="Trebuchet MS"/>
                <a:cs typeface="Trebuchet MS"/>
              </a:rPr>
              <a:t>disrupt</a:t>
            </a:r>
            <a:r>
              <a:rPr sz="1250" spc="165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his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dirty="0">
                <a:latin typeface="Trebuchet MS"/>
                <a:cs typeface="Trebuchet MS"/>
              </a:rPr>
              <a:t>life.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Existing</a:t>
            </a:r>
            <a:r>
              <a:rPr sz="1250" spc="180" dirty="0">
                <a:latin typeface="Trebuchet MS"/>
                <a:cs typeface="Trebuchet MS"/>
              </a:rPr>
              <a:t> </a:t>
            </a:r>
            <a:r>
              <a:rPr sz="1250" spc="125" dirty="0">
                <a:latin typeface="Trebuchet MS"/>
                <a:cs typeface="Trebuchet MS"/>
              </a:rPr>
              <a:t>options </a:t>
            </a:r>
            <a:r>
              <a:rPr sz="1250" spc="85" dirty="0">
                <a:latin typeface="Trebuchet MS"/>
                <a:cs typeface="Trebuchet MS"/>
              </a:rPr>
              <a:t>lack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410"/>
              </a:lnSpc>
            </a:pPr>
            <a:r>
              <a:rPr sz="1250" spc="90" dirty="0">
                <a:latin typeface="Trebuchet MS"/>
                <a:cs typeface="Trebuchet MS"/>
              </a:rPr>
              <a:t>portability, </a:t>
            </a:r>
            <a:r>
              <a:rPr sz="1250" spc="135" dirty="0">
                <a:latin typeface="Trebuchet MS"/>
                <a:cs typeface="Trebuchet MS"/>
              </a:rPr>
              <a:t>ease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55" dirty="0">
                <a:latin typeface="Trebuchet MS"/>
                <a:cs typeface="Trebuchet MS"/>
              </a:rPr>
              <a:t>of</a:t>
            </a:r>
            <a:r>
              <a:rPr sz="1250" spc="110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use,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and</a:t>
            </a:r>
            <a:r>
              <a:rPr sz="1250" spc="140" dirty="0">
                <a:latin typeface="Trebuchet MS"/>
                <a:cs typeface="Trebuchet MS"/>
              </a:rPr>
              <a:t> </a:t>
            </a:r>
            <a:r>
              <a:rPr sz="1250" spc="80" dirty="0">
                <a:latin typeface="Trebuchet MS"/>
                <a:cs typeface="Trebuchet MS"/>
              </a:rPr>
              <a:t>real-</a:t>
            </a:r>
            <a:r>
              <a:rPr sz="1250" spc="85" dirty="0">
                <a:latin typeface="Trebuchet MS"/>
                <a:cs typeface="Trebuchet MS"/>
              </a:rPr>
              <a:t>time</a:t>
            </a:r>
            <a:endParaRPr sz="1250">
              <a:latin typeface="Trebuchet MS"/>
              <a:cs typeface="Trebuchet MS"/>
            </a:endParaRPr>
          </a:p>
          <a:p>
            <a:pPr marL="12700" marR="17780">
              <a:lnSpc>
                <a:spcPts val="1410"/>
              </a:lnSpc>
              <a:spcBef>
                <a:spcPts val="75"/>
              </a:spcBef>
            </a:pPr>
            <a:r>
              <a:rPr sz="1250" spc="114" dirty="0">
                <a:latin typeface="Trebuchet MS"/>
                <a:cs typeface="Trebuchet MS"/>
              </a:rPr>
              <a:t>monitoring,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preventing </a:t>
            </a:r>
            <a:r>
              <a:rPr sz="1250" spc="150" dirty="0">
                <a:latin typeface="Trebuchet MS"/>
                <a:cs typeface="Trebuchet MS"/>
              </a:rPr>
              <a:t>him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from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70" dirty="0">
                <a:latin typeface="Trebuchet MS"/>
                <a:cs typeface="Trebuchet MS"/>
              </a:rPr>
              <a:t>managing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his </a:t>
            </a:r>
            <a:r>
              <a:rPr sz="1250" spc="114" dirty="0">
                <a:latin typeface="Trebuchet MS"/>
                <a:cs typeface="Trebuchet MS"/>
              </a:rPr>
              <a:t>condition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independently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and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75" dirty="0">
                <a:latin typeface="Trebuchet MS"/>
                <a:cs typeface="Trebuchet MS"/>
              </a:rPr>
              <a:t>comfortably.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8644" y="2698489"/>
            <a:ext cx="16510" cy="1220470"/>
          </a:xfrm>
          <a:custGeom>
            <a:avLst/>
            <a:gdLst/>
            <a:ahLst/>
            <a:cxnLst/>
            <a:rect l="l" t="t" r="r" b="b"/>
            <a:pathLst>
              <a:path w="16510" h="1220470">
                <a:moveTo>
                  <a:pt x="16270" y="1220254"/>
                </a:moveTo>
                <a:lnTo>
                  <a:pt x="0" y="1220254"/>
                </a:lnTo>
                <a:lnTo>
                  <a:pt x="0" y="0"/>
                </a:lnTo>
                <a:lnTo>
                  <a:pt x="16270" y="0"/>
                </a:lnTo>
                <a:lnTo>
                  <a:pt x="16270" y="1220254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950" y="603221"/>
            <a:ext cx="562038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25" dirty="0">
                <a:solidFill>
                  <a:srgbClr val="C13125"/>
                </a:solidFill>
              </a:rPr>
              <a:t>Problem</a:t>
            </a:r>
            <a:r>
              <a:rPr spc="260" dirty="0">
                <a:solidFill>
                  <a:srgbClr val="C13125"/>
                </a:solidFill>
              </a:rPr>
              <a:t> </a:t>
            </a:r>
            <a:r>
              <a:rPr spc="285" dirty="0">
                <a:solidFill>
                  <a:srgbClr val="C13125"/>
                </a:solidFill>
              </a:rPr>
              <a:t>Validation</a:t>
            </a:r>
            <a:r>
              <a:rPr spc="254" dirty="0">
                <a:solidFill>
                  <a:srgbClr val="C13125"/>
                </a:solidFill>
              </a:rPr>
              <a:t> </a:t>
            </a:r>
            <a:r>
              <a:rPr spc="345" dirty="0">
                <a:solidFill>
                  <a:srgbClr val="C13125"/>
                </a:solidFill>
              </a:rPr>
              <a:t>(GOOTB)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9650" y="1396884"/>
            <a:ext cx="5581015" cy="3829166"/>
            <a:chOff x="599650" y="1396884"/>
            <a:chExt cx="5581015" cy="3254375"/>
          </a:xfrm>
        </p:grpSpPr>
        <p:sp>
          <p:nvSpPr>
            <p:cNvPr id="5" name="object 5"/>
            <p:cNvSpPr/>
            <p:nvPr/>
          </p:nvSpPr>
          <p:spPr>
            <a:xfrm>
              <a:off x="599650" y="1396884"/>
              <a:ext cx="5581015" cy="3254375"/>
            </a:xfrm>
            <a:custGeom>
              <a:avLst/>
              <a:gdLst/>
              <a:ahLst/>
              <a:cxnLst/>
              <a:rect l="l" t="t" r="r" b="b"/>
              <a:pathLst>
                <a:path w="5581015" h="3254375">
                  <a:moveTo>
                    <a:pt x="5580632" y="3254012"/>
                  </a:moveTo>
                  <a:lnTo>
                    <a:pt x="0" y="3254012"/>
                  </a:lnTo>
                  <a:lnTo>
                    <a:pt x="0" y="0"/>
                  </a:lnTo>
                  <a:lnTo>
                    <a:pt x="5580632" y="0"/>
                  </a:lnTo>
                  <a:lnTo>
                    <a:pt x="5580632" y="3254012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9650" y="2088361"/>
              <a:ext cx="5581015" cy="16510"/>
            </a:xfrm>
            <a:custGeom>
              <a:avLst/>
              <a:gdLst/>
              <a:ahLst/>
              <a:cxnLst/>
              <a:rect l="l" t="t" r="r" b="b"/>
              <a:pathLst>
                <a:path w="5581015" h="16510">
                  <a:moveTo>
                    <a:pt x="5580632" y="16270"/>
                  </a:moveTo>
                  <a:lnTo>
                    <a:pt x="0" y="16270"/>
                  </a:lnTo>
                  <a:lnTo>
                    <a:pt x="0" y="0"/>
                  </a:lnTo>
                  <a:lnTo>
                    <a:pt x="5580632" y="0"/>
                  </a:lnTo>
                  <a:lnTo>
                    <a:pt x="5580632" y="16270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9650" y="1396884"/>
            <a:ext cx="5581015" cy="691515"/>
          </a:xfrm>
          <a:prstGeom prst="rect">
            <a:avLst/>
          </a:prstGeom>
          <a:solidFill>
            <a:srgbClr val="BE2025"/>
          </a:solidFill>
        </p:spPr>
        <p:txBody>
          <a:bodyPr vert="horz" wrap="square" lIns="0" tIns="125095" rIns="0" bIns="0" rtlCol="0">
            <a:spAutoFit/>
          </a:bodyPr>
          <a:lstStyle/>
          <a:p>
            <a:pPr marL="2109470" marR="462915" indent="-1639570">
              <a:lnSpc>
                <a:spcPts val="1730"/>
              </a:lnSpc>
              <a:spcBef>
                <a:spcPts val="985"/>
              </a:spcBef>
            </a:pPr>
            <a:r>
              <a:rPr sz="1500" b="1" spc="180" dirty="0">
                <a:solidFill>
                  <a:srgbClr val="FFFFFF"/>
                </a:solidFill>
                <a:latin typeface="Trebuchet MS"/>
                <a:cs typeface="Trebuchet MS"/>
              </a:rPr>
              <a:t>Partial</a:t>
            </a:r>
            <a:r>
              <a:rPr sz="1500" b="1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70" dirty="0">
                <a:solidFill>
                  <a:srgbClr val="FFFFFF"/>
                </a:solidFill>
                <a:latin typeface="Trebuchet MS"/>
                <a:cs typeface="Trebuchet MS"/>
              </a:rPr>
              <a:t>List</a:t>
            </a:r>
            <a:r>
              <a:rPr sz="1500" b="1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500" b="1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85" dirty="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sz="1500" b="1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210" dirty="0">
                <a:solidFill>
                  <a:srgbClr val="FFFFFF"/>
                </a:solidFill>
                <a:latin typeface="Trebuchet MS"/>
                <a:cs typeface="Trebuchet MS"/>
              </a:rPr>
              <a:t>Customers/Users </a:t>
            </a:r>
            <a:r>
              <a:rPr sz="1500" b="1" spc="190" dirty="0">
                <a:solidFill>
                  <a:srgbClr val="FFFFFF"/>
                </a:solidFill>
                <a:latin typeface="Trebuchet MS"/>
                <a:cs typeface="Trebuchet MS"/>
              </a:rPr>
              <a:t>Interviewed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811" y="2246497"/>
            <a:ext cx="2612390" cy="2477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00" b="1" spc="204" dirty="0">
                <a:solidFill>
                  <a:srgbClr val="FFFFFF"/>
                </a:solidFill>
                <a:latin typeface="Trebuchet MS"/>
                <a:cs typeface="Trebuchet MS"/>
              </a:rPr>
              <a:t>Name: </a:t>
            </a:r>
            <a:r>
              <a:rPr sz="1400" spc="120" dirty="0">
                <a:solidFill>
                  <a:srgbClr val="FFFFFF"/>
                </a:solidFill>
                <a:latin typeface="Trebuchet MS"/>
                <a:cs typeface="Trebuchet MS"/>
              </a:rPr>
              <a:t>Ravi</a:t>
            </a:r>
            <a:r>
              <a:rPr sz="14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Trebuchet MS"/>
                <a:cs typeface="Trebuchet MS"/>
              </a:rPr>
              <a:t>Kumar</a:t>
            </a:r>
            <a:endParaRPr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r>
              <a:rPr sz="1400" b="1" spc="195" dirty="0">
                <a:solidFill>
                  <a:srgbClr val="FFFFFF"/>
                </a:solidFill>
                <a:latin typeface="Trebuchet MS"/>
                <a:cs typeface="Trebuchet MS"/>
              </a:rPr>
              <a:t>Occupation:</a:t>
            </a:r>
            <a:r>
              <a:rPr sz="1400" b="1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0" dirty="0">
                <a:solidFill>
                  <a:srgbClr val="FFFFFF"/>
                </a:solidFill>
                <a:latin typeface="Trebuchet MS"/>
                <a:cs typeface="Trebuchet MS"/>
              </a:rPr>
              <a:t>Retired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Clerk</a:t>
            </a:r>
            <a:endParaRPr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400" b="1" spc="204" dirty="0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sz="1400" b="1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Anjali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Sharma</a:t>
            </a:r>
            <a:endParaRPr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r>
              <a:rPr sz="1400" b="1" spc="195" dirty="0">
                <a:solidFill>
                  <a:srgbClr val="FFFFFF"/>
                </a:solidFill>
                <a:latin typeface="Trebuchet MS"/>
                <a:cs typeface="Trebuchet MS"/>
              </a:rPr>
              <a:t>Occupation:</a:t>
            </a:r>
            <a:r>
              <a:rPr sz="1400" b="1" spc="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4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Employee</a:t>
            </a:r>
            <a:endParaRPr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400" b="1" spc="204" dirty="0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sz="1400" b="1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Vikas</a:t>
            </a:r>
            <a:r>
              <a:rPr sz="14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Reddy</a:t>
            </a:r>
            <a:endParaRPr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r>
              <a:rPr sz="1400" b="1" spc="195" dirty="0">
                <a:solidFill>
                  <a:srgbClr val="FFFFFF"/>
                </a:solidFill>
                <a:latin typeface="Trebuchet MS"/>
                <a:cs typeface="Trebuchet MS"/>
              </a:rPr>
              <a:t>Occupation:</a:t>
            </a:r>
            <a:r>
              <a:rPr sz="1400" b="1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Trebuchet MS"/>
                <a:cs typeface="Trebuchet MS"/>
              </a:rPr>
              <a:t>Proffessor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604" y="1396884"/>
            <a:ext cx="3726179" cy="325437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840"/>
              </a:spcBef>
            </a:pP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Problem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80" dirty="0">
                <a:solidFill>
                  <a:srgbClr val="F16629"/>
                </a:solidFill>
                <a:latin typeface="Trebuchet MS"/>
                <a:cs typeface="Trebuchet MS"/>
              </a:rPr>
              <a:t>Validation</a:t>
            </a:r>
            <a:endParaRPr sz="1400">
              <a:latin typeface="Trebuchet MS"/>
              <a:cs typeface="Trebuchet MS"/>
            </a:endParaRPr>
          </a:p>
          <a:p>
            <a:pPr marL="133350" marR="1232535">
              <a:lnSpc>
                <a:spcPts val="1540"/>
              </a:lnSpc>
              <a:spcBef>
                <a:spcPts val="1115"/>
              </a:spcBef>
            </a:pPr>
            <a:r>
              <a:rPr sz="1400" b="1" spc="130" dirty="0">
                <a:latin typeface="Trebuchet MS"/>
                <a:cs typeface="Trebuchet MS"/>
              </a:rPr>
              <a:t>Total</a:t>
            </a:r>
            <a:r>
              <a:rPr sz="1400" b="1" spc="215" dirty="0">
                <a:latin typeface="Trebuchet MS"/>
                <a:cs typeface="Trebuchet MS"/>
              </a:rPr>
              <a:t> </a:t>
            </a:r>
            <a:r>
              <a:rPr sz="1400" b="1" spc="190" dirty="0">
                <a:latin typeface="Trebuchet MS"/>
                <a:cs typeface="Trebuchet MS"/>
              </a:rPr>
              <a:t>customers/users </a:t>
            </a:r>
            <a:r>
              <a:rPr sz="1400" b="1" spc="170" dirty="0">
                <a:latin typeface="Trebuchet MS"/>
                <a:cs typeface="Trebuchet MS"/>
              </a:rPr>
              <a:t>interviewed:</a:t>
            </a:r>
            <a:endParaRPr sz="1400">
              <a:latin typeface="Trebuchet MS"/>
              <a:cs typeface="Trebuchet MS"/>
            </a:endParaRPr>
          </a:p>
          <a:p>
            <a:pPr marL="307340" indent="-173990">
              <a:lnSpc>
                <a:spcPts val="1610"/>
              </a:lnSpc>
              <a:spcBef>
                <a:spcPts val="85"/>
              </a:spcBef>
              <a:buChar char="•"/>
              <a:tabLst>
                <a:tab pos="307340" algn="l"/>
              </a:tabLst>
            </a:pPr>
            <a:r>
              <a:rPr sz="1400" spc="80" dirty="0">
                <a:latin typeface="Trebuchet MS"/>
                <a:cs typeface="Trebuchet MS"/>
              </a:rPr>
              <a:t>In-</a:t>
            </a:r>
            <a:r>
              <a:rPr sz="1400" spc="114" dirty="0">
                <a:latin typeface="Trebuchet MS"/>
                <a:cs typeface="Trebuchet MS"/>
              </a:rPr>
              <a:t>person:</a:t>
            </a:r>
            <a:r>
              <a:rPr sz="1400" spc="125" dirty="0">
                <a:latin typeface="Trebuchet MS"/>
                <a:cs typeface="Trebuchet MS"/>
              </a:rPr>
              <a:t> </a:t>
            </a:r>
            <a:r>
              <a:rPr sz="1400" spc="100" dirty="0">
                <a:latin typeface="Trebuchet MS"/>
                <a:cs typeface="Trebuchet MS"/>
              </a:rPr>
              <a:t>5</a:t>
            </a:r>
            <a:endParaRPr sz="1400">
              <a:latin typeface="Trebuchet MS"/>
              <a:cs typeface="Trebuchet MS"/>
            </a:endParaRPr>
          </a:p>
          <a:p>
            <a:pPr marL="307340" indent="-173990">
              <a:lnSpc>
                <a:spcPts val="1610"/>
              </a:lnSpc>
              <a:buChar char="•"/>
              <a:tabLst>
                <a:tab pos="307340" algn="l"/>
              </a:tabLst>
            </a:pPr>
            <a:r>
              <a:rPr sz="1400" spc="65" dirty="0">
                <a:latin typeface="Trebuchet MS"/>
                <a:cs typeface="Trebuchet MS"/>
              </a:rPr>
              <a:t>Virtually:</a:t>
            </a:r>
            <a:r>
              <a:rPr sz="1400" spc="110" dirty="0">
                <a:latin typeface="Trebuchet MS"/>
                <a:cs typeface="Trebuchet MS"/>
              </a:rPr>
              <a:t> </a:t>
            </a:r>
            <a:r>
              <a:rPr sz="1400" spc="100" dirty="0">
                <a:latin typeface="Trebuchet MS"/>
                <a:cs typeface="Trebuchet MS"/>
              </a:rPr>
              <a:t>7</a:t>
            </a:r>
            <a:endParaRPr sz="1400">
              <a:latin typeface="Trebuchet MS"/>
              <a:cs typeface="Trebuchet MS"/>
            </a:endParaRPr>
          </a:p>
          <a:p>
            <a:pPr marL="133350" marR="157480">
              <a:lnSpc>
                <a:spcPts val="1600"/>
              </a:lnSpc>
              <a:spcBef>
                <a:spcPts val="1255"/>
              </a:spcBef>
            </a:pPr>
            <a:r>
              <a:rPr sz="1400" b="1" spc="130" dirty="0">
                <a:latin typeface="Trebuchet MS"/>
                <a:cs typeface="Trebuchet MS"/>
              </a:rPr>
              <a:t>Total</a:t>
            </a:r>
            <a:r>
              <a:rPr sz="1400" b="1" spc="229" dirty="0">
                <a:latin typeface="Trebuchet MS"/>
                <a:cs typeface="Trebuchet MS"/>
              </a:rPr>
              <a:t> </a:t>
            </a:r>
            <a:r>
              <a:rPr sz="1400" b="1" spc="200" dirty="0">
                <a:latin typeface="Trebuchet MS"/>
                <a:cs typeface="Trebuchet MS"/>
              </a:rPr>
              <a:t>customers/users</a:t>
            </a:r>
            <a:r>
              <a:rPr sz="1400" b="1" spc="195" dirty="0">
                <a:latin typeface="Trebuchet MS"/>
                <a:cs typeface="Trebuchet MS"/>
              </a:rPr>
              <a:t> </a:t>
            </a:r>
            <a:r>
              <a:rPr sz="1400" b="1" spc="155" dirty="0">
                <a:latin typeface="Trebuchet MS"/>
                <a:cs typeface="Trebuchet MS"/>
              </a:rPr>
              <a:t>for</a:t>
            </a:r>
            <a:r>
              <a:rPr sz="1400" b="1" spc="220" dirty="0">
                <a:latin typeface="Trebuchet MS"/>
                <a:cs typeface="Trebuchet MS"/>
              </a:rPr>
              <a:t> </a:t>
            </a:r>
            <a:r>
              <a:rPr sz="1400" b="1" spc="210" dirty="0">
                <a:latin typeface="Trebuchet MS"/>
                <a:cs typeface="Trebuchet MS"/>
              </a:rPr>
              <a:t>whom </a:t>
            </a:r>
            <a:r>
              <a:rPr sz="1400" b="1" spc="200" dirty="0">
                <a:latin typeface="Trebuchet MS"/>
                <a:cs typeface="Trebuchet MS"/>
              </a:rPr>
              <a:t>this</a:t>
            </a:r>
            <a:r>
              <a:rPr sz="1400" b="1" spc="180" dirty="0">
                <a:latin typeface="Trebuchet MS"/>
                <a:cs typeface="Trebuchet MS"/>
              </a:rPr>
              <a:t> </a:t>
            </a:r>
            <a:r>
              <a:rPr sz="1400" b="1" spc="204" dirty="0">
                <a:latin typeface="Trebuchet MS"/>
                <a:cs typeface="Trebuchet MS"/>
              </a:rPr>
              <a:t>problem</a:t>
            </a:r>
            <a:r>
              <a:rPr sz="1400" b="1" spc="195" dirty="0">
                <a:latin typeface="Trebuchet MS"/>
                <a:cs typeface="Trebuchet MS"/>
              </a:rPr>
              <a:t> </a:t>
            </a:r>
            <a:r>
              <a:rPr sz="1400" b="1" spc="185" dirty="0">
                <a:latin typeface="Trebuchet MS"/>
                <a:cs typeface="Trebuchet MS"/>
              </a:rPr>
              <a:t>is</a:t>
            </a:r>
            <a:r>
              <a:rPr sz="1400" b="1" spc="180" dirty="0">
                <a:latin typeface="Trebuchet MS"/>
                <a:cs typeface="Trebuchet MS"/>
              </a:rPr>
              <a:t> </a:t>
            </a:r>
            <a:r>
              <a:rPr sz="1400" b="1" spc="204" dirty="0">
                <a:latin typeface="Trebuchet MS"/>
                <a:cs typeface="Trebuchet MS"/>
              </a:rPr>
              <a:t>important</a:t>
            </a:r>
            <a:r>
              <a:rPr sz="1400" b="1" spc="220" dirty="0">
                <a:latin typeface="Trebuchet MS"/>
                <a:cs typeface="Trebuchet MS"/>
              </a:rPr>
              <a:t> </a:t>
            </a:r>
            <a:r>
              <a:rPr sz="1400" b="1" spc="155" dirty="0">
                <a:latin typeface="Trebuchet MS"/>
                <a:cs typeface="Trebuchet MS"/>
              </a:rPr>
              <a:t>to</a:t>
            </a:r>
            <a:endParaRPr sz="1400">
              <a:latin typeface="Trebuchet MS"/>
              <a:cs typeface="Trebuchet MS"/>
            </a:endParaRPr>
          </a:p>
          <a:p>
            <a:pPr marL="133350">
              <a:lnSpc>
                <a:spcPts val="1500"/>
              </a:lnSpc>
            </a:pPr>
            <a:r>
              <a:rPr sz="1400" b="1" spc="175" dirty="0">
                <a:latin typeface="Trebuchet MS"/>
                <a:cs typeface="Trebuchet MS"/>
              </a:rPr>
              <a:t>solve:</a:t>
            </a:r>
            <a:r>
              <a:rPr sz="1400" b="1" spc="195" dirty="0">
                <a:latin typeface="Trebuchet MS"/>
                <a:cs typeface="Trebuchet MS"/>
              </a:rPr>
              <a:t> </a:t>
            </a:r>
            <a:r>
              <a:rPr sz="1400" spc="100" dirty="0">
                <a:latin typeface="Trebuchet MS"/>
                <a:cs typeface="Trebuchet MS"/>
              </a:rPr>
              <a:t>8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endParaRPr sz="1400">
              <a:latin typeface="Trebuchet MS"/>
              <a:cs typeface="Trebuchet MS"/>
            </a:endParaRPr>
          </a:p>
          <a:p>
            <a:pPr marL="133350" marR="309880">
              <a:lnSpc>
                <a:spcPts val="1540"/>
              </a:lnSpc>
            </a:pPr>
            <a:r>
              <a:rPr sz="1400" b="1" spc="130" dirty="0">
                <a:latin typeface="Trebuchet MS"/>
                <a:cs typeface="Trebuchet MS"/>
              </a:rPr>
              <a:t>Total</a:t>
            </a:r>
            <a:r>
              <a:rPr sz="1400" b="1" spc="235" dirty="0">
                <a:latin typeface="Trebuchet MS"/>
                <a:cs typeface="Trebuchet MS"/>
              </a:rPr>
              <a:t> </a:t>
            </a:r>
            <a:r>
              <a:rPr sz="1400" b="1" spc="200" dirty="0">
                <a:latin typeface="Trebuchet MS"/>
                <a:cs typeface="Trebuchet MS"/>
              </a:rPr>
              <a:t>customers/users </a:t>
            </a:r>
            <a:r>
              <a:rPr sz="1400" b="1" spc="204" dirty="0">
                <a:latin typeface="Trebuchet MS"/>
                <a:cs typeface="Trebuchet MS"/>
              </a:rPr>
              <a:t>who </a:t>
            </a:r>
            <a:r>
              <a:rPr sz="1400" b="1" spc="150" dirty="0">
                <a:latin typeface="Trebuchet MS"/>
                <a:cs typeface="Trebuchet MS"/>
              </a:rPr>
              <a:t>are </a:t>
            </a:r>
            <a:r>
              <a:rPr sz="1400" b="1" spc="204" dirty="0">
                <a:latin typeface="Trebuchet MS"/>
                <a:cs typeface="Trebuchet MS"/>
              </a:rPr>
              <a:t>dissatisfied </a:t>
            </a:r>
            <a:r>
              <a:rPr sz="1400" b="1" spc="180" dirty="0">
                <a:latin typeface="Trebuchet MS"/>
                <a:cs typeface="Trebuchet MS"/>
              </a:rPr>
              <a:t>with</a:t>
            </a:r>
            <a:r>
              <a:rPr sz="1400" b="1" spc="210" dirty="0">
                <a:latin typeface="Trebuchet MS"/>
                <a:cs typeface="Trebuchet MS"/>
              </a:rPr>
              <a:t> </a:t>
            </a:r>
            <a:r>
              <a:rPr sz="1400" b="1" spc="195" dirty="0">
                <a:latin typeface="Trebuchet MS"/>
                <a:cs typeface="Trebuchet MS"/>
              </a:rPr>
              <a:t>the </a:t>
            </a:r>
            <a:r>
              <a:rPr sz="1400" b="1" spc="165" dirty="0">
                <a:latin typeface="Trebuchet MS"/>
                <a:cs typeface="Trebuchet MS"/>
              </a:rPr>
              <a:t>current </a:t>
            </a:r>
            <a:r>
              <a:rPr sz="1400" b="1" spc="185" dirty="0">
                <a:latin typeface="Trebuchet MS"/>
                <a:cs typeface="Trebuchet MS"/>
              </a:rPr>
              <a:t>alternatives:</a:t>
            </a:r>
            <a:r>
              <a:rPr sz="1400" b="1" spc="165" dirty="0">
                <a:latin typeface="Trebuchet MS"/>
                <a:cs typeface="Trebuchet MS"/>
              </a:rPr>
              <a:t> </a:t>
            </a:r>
            <a:r>
              <a:rPr sz="1400" spc="100" dirty="0">
                <a:latin typeface="Trebuchet MS"/>
                <a:cs typeface="Trebuchet MS"/>
              </a:rPr>
              <a:t>6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921" y="1762960"/>
            <a:ext cx="3595684" cy="388854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11605" y="2120901"/>
            <a:ext cx="5939155" cy="1395895"/>
          </a:xfrm>
          <a:prstGeom prst="rect">
            <a:avLst/>
          </a:prstGeom>
          <a:solidFill>
            <a:srgbClr val="BF0000"/>
          </a:solidFill>
        </p:spPr>
        <p:txBody>
          <a:bodyPr vert="horz" wrap="square" lIns="0" tIns="14541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145"/>
              </a:spcBef>
            </a:pPr>
            <a:r>
              <a:rPr sz="1800" b="1" spc="215" dirty="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endParaRPr lang="en-IN" sz="1800" b="1" spc="215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259715">
              <a:lnSpc>
                <a:spcPct val="100000"/>
              </a:lnSpc>
              <a:spcBef>
                <a:spcPts val="1145"/>
              </a:spcBef>
            </a:pPr>
            <a:r>
              <a:rPr lang="en-IN" b="1" spc="215" dirty="0">
                <a:solidFill>
                  <a:srgbClr val="FFFFFF"/>
                </a:solidFill>
                <a:latin typeface="Trebuchet MS"/>
                <a:cs typeface="Trebuchet MS"/>
              </a:rPr>
              <a:t>AI powered Oxygen Mask : Monitors and provides flow of oxygen based on oxygen concentrator method with the help of AI</a:t>
            </a:r>
            <a:endParaRPr lang="en-IN" sz="1800" b="1" spc="215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1605" y="3829258"/>
            <a:ext cx="5939155" cy="1464310"/>
          </a:xfrm>
          <a:prstGeom prst="rect">
            <a:avLst/>
          </a:prstGeom>
          <a:solidFill>
            <a:srgbClr val="F16629"/>
          </a:solidFill>
        </p:spPr>
        <p:txBody>
          <a:bodyPr vert="horz" wrap="square" lIns="0" tIns="14541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145"/>
              </a:spcBef>
            </a:pPr>
            <a:r>
              <a:rPr sz="1800" b="1" spc="210" dirty="0">
                <a:solidFill>
                  <a:srgbClr val="FFFFFF"/>
                </a:solidFill>
                <a:latin typeface="Trebuchet MS"/>
                <a:cs typeface="Trebuchet MS"/>
              </a:rPr>
              <a:t>Core</a:t>
            </a:r>
            <a:r>
              <a:rPr sz="1800" b="1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FFFFFF"/>
                </a:solidFill>
                <a:latin typeface="Trebuchet MS"/>
                <a:cs typeface="Trebuchet MS"/>
              </a:rPr>
              <a:t>Technologies/</a:t>
            </a:r>
            <a:r>
              <a:rPr sz="1800" b="1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245" dirty="0">
                <a:solidFill>
                  <a:srgbClr val="FFFFFF"/>
                </a:solidFill>
                <a:latin typeface="Trebuchet MS"/>
                <a:cs typeface="Trebuchet MS"/>
              </a:rPr>
              <a:t>Methodologies</a:t>
            </a:r>
            <a:endParaRPr sz="1800" dirty="0">
              <a:latin typeface="Trebuchet MS"/>
              <a:cs typeface="Trebuchet MS"/>
            </a:endParaRPr>
          </a:p>
          <a:p>
            <a:pPr marL="259715">
              <a:lnSpc>
                <a:spcPts val="1610"/>
              </a:lnSpc>
              <a:spcBef>
                <a:spcPts val="1445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Embedded</a:t>
            </a:r>
            <a:r>
              <a:rPr sz="140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40" dirty="0">
                <a:solidFill>
                  <a:srgbClr val="FFFFFF"/>
                </a:solidFill>
                <a:latin typeface="Trebuchet MS"/>
                <a:cs typeface="Trebuchet MS"/>
              </a:rPr>
              <a:t>systems,</a:t>
            </a:r>
            <a:r>
              <a:rPr sz="140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AI/ML,</a:t>
            </a:r>
            <a:r>
              <a:rPr sz="140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IoT,</a:t>
            </a:r>
            <a:r>
              <a:rPr sz="140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Trebuchet MS"/>
                <a:cs typeface="Trebuchet MS"/>
              </a:rPr>
              <a:t>medical-</a:t>
            </a:r>
            <a:r>
              <a:rPr sz="1400" spc="125" dirty="0">
                <a:solidFill>
                  <a:srgbClr val="FFFFFF"/>
                </a:solidFill>
                <a:latin typeface="Trebuchet MS"/>
                <a:cs typeface="Trebuchet MS"/>
              </a:rPr>
              <a:t>grade</a:t>
            </a:r>
            <a:endParaRPr sz="1400" dirty="0">
              <a:latin typeface="Trebuchet MS"/>
              <a:cs typeface="Trebuchet MS"/>
            </a:endParaRPr>
          </a:p>
          <a:p>
            <a:pPr marL="259715" marR="324485">
              <a:lnSpc>
                <a:spcPts val="1540"/>
              </a:lnSpc>
              <a:spcBef>
                <a:spcPts val="95"/>
              </a:spcBef>
            </a:pPr>
            <a:r>
              <a:rPr sz="1400" spc="105" dirty="0">
                <a:solidFill>
                  <a:srgbClr val="FFFFFF"/>
                </a:solidFill>
                <a:latin typeface="Trebuchet MS"/>
                <a:cs typeface="Trebuchet MS"/>
              </a:rPr>
              <a:t>concentrators,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Trebuchet MS"/>
                <a:cs typeface="Trebuchet MS"/>
              </a:rPr>
              <a:t>Flutter</a:t>
            </a:r>
            <a:r>
              <a:rPr sz="14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Trebuchet MS"/>
                <a:cs typeface="Trebuchet MS"/>
              </a:rPr>
              <a:t>app,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Trebuchet MS"/>
                <a:cs typeface="Trebuchet MS"/>
              </a:rPr>
              <a:t>Firebase,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9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4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real- </a:t>
            </a:r>
            <a:r>
              <a:rPr sz="1400" spc="1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14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Trebuchet MS"/>
                <a:cs typeface="Trebuchet MS"/>
              </a:rPr>
              <a:t>health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tracking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analytics.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0046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spc="320" dirty="0"/>
              <a:t>Our</a:t>
            </a:r>
            <a:r>
              <a:rPr spc="260" dirty="0"/>
              <a:t> </a:t>
            </a:r>
            <a:r>
              <a:rPr spc="300" dirty="0"/>
              <a:t>Solution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15921" y="5838611"/>
            <a:ext cx="8400415" cy="163195"/>
            <a:chOff x="615921" y="5838611"/>
            <a:chExt cx="8400415" cy="163195"/>
          </a:xfrm>
        </p:grpSpPr>
        <p:sp>
          <p:nvSpPr>
            <p:cNvPr id="8" name="object 8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5921" y="5919962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vert="horz" wrap="square" lIns="0" tIns="0" rIns="0" bIns="0" rtlCol="0">
            <a:spAutoFit/>
          </a:bodyPr>
          <a:lstStyle/>
          <a:p>
            <a:pPr marR="526415" algn="r">
              <a:lnSpc>
                <a:spcPts val="1160"/>
              </a:lnSpc>
            </a:pPr>
            <a:r>
              <a:rPr sz="1000" b="1" spc="7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10" dirty="0">
                <a:solidFill>
                  <a:srgbClr val="C13125"/>
                </a:solidFill>
              </a:rPr>
              <a:t>Solution</a:t>
            </a:r>
            <a:r>
              <a:rPr spc="240" dirty="0">
                <a:solidFill>
                  <a:srgbClr val="C13125"/>
                </a:solidFill>
              </a:rPr>
              <a:t> </a:t>
            </a:r>
            <a:r>
              <a:rPr spc="375" dirty="0">
                <a:solidFill>
                  <a:srgbClr val="C13125"/>
                </a:solidFill>
              </a:rPr>
              <a:t>Design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7271" y="4605656"/>
            <a:ext cx="227965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sz="1250" b="1" spc="190" dirty="0">
                <a:latin typeface="Trebuchet MS"/>
                <a:cs typeface="Trebuchet MS"/>
              </a:rPr>
              <a:t>Solution</a:t>
            </a:r>
            <a:r>
              <a:rPr sz="1250" b="1" spc="150" dirty="0">
                <a:latin typeface="Trebuchet MS"/>
                <a:cs typeface="Trebuchet MS"/>
              </a:rPr>
              <a:t> </a:t>
            </a:r>
            <a:r>
              <a:rPr sz="1250" b="1" spc="175" dirty="0">
                <a:latin typeface="Trebuchet MS"/>
                <a:cs typeface="Trebuchet MS"/>
              </a:rPr>
              <a:t>Format:</a:t>
            </a:r>
            <a:endParaRPr sz="125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75"/>
              </a:spcBef>
            </a:pPr>
            <a:r>
              <a:rPr sz="1250" spc="120" dirty="0">
                <a:latin typeface="Trebuchet MS"/>
                <a:cs typeface="Trebuchet MS"/>
              </a:rPr>
              <a:t>Physical</a:t>
            </a:r>
            <a:r>
              <a:rPr sz="1250" spc="14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Product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420" dirty="0">
                <a:latin typeface="Trebuchet MS"/>
                <a:cs typeface="Trebuchet MS"/>
              </a:rPr>
              <a:t>+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00" dirty="0">
                <a:latin typeface="Trebuchet MS"/>
                <a:cs typeface="Trebuchet MS"/>
              </a:rPr>
              <a:t>Digital </a:t>
            </a:r>
            <a:r>
              <a:rPr sz="1250" spc="120" dirty="0">
                <a:latin typeface="Trebuchet MS"/>
                <a:cs typeface="Trebuchet MS"/>
              </a:rPr>
              <a:t>Service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59419" y="4960028"/>
            <a:ext cx="16510" cy="407034"/>
          </a:xfrm>
          <a:custGeom>
            <a:avLst/>
            <a:gdLst/>
            <a:ahLst/>
            <a:cxnLst/>
            <a:rect l="l" t="t" r="r" b="b"/>
            <a:pathLst>
              <a:path w="16510" h="407035">
                <a:moveTo>
                  <a:pt x="16270" y="406751"/>
                </a:moveTo>
                <a:lnTo>
                  <a:pt x="0" y="406751"/>
                </a:lnTo>
                <a:lnTo>
                  <a:pt x="0" y="0"/>
                </a:lnTo>
                <a:lnTo>
                  <a:pt x="16270" y="0"/>
                </a:lnTo>
                <a:lnTo>
                  <a:pt x="16270" y="406751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20641" y="4605656"/>
            <a:ext cx="5365750" cy="757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sz="1250" b="1" spc="185" dirty="0">
                <a:latin typeface="Trebuchet MS"/>
                <a:cs typeface="Trebuchet MS"/>
              </a:rPr>
              <a:t>Core</a:t>
            </a:r>
            <a:r>
              <a:rPr sz="1250" b="1" spc="195" dirty="0">
                <a:latin typeface="Trebuchet MS"/>
                <a:cs typeface="Trebuchet MS"/>
              </a:rPr>
              <a:t> </a:t>
            </a:r>
            <a:r>
              <a:rPr sz="1250" b="1" spc="170" dirty="0">
                <a:latin typeface="Trebuchet MS"/>
                <a:cs typeface="Trebuchet MS"/>
              </a:rPr>
              <a:t>Technologies/</a:t>
            </a:r>
            <a:r>
              <a:rPr sz="1250" b="1" spc="155" dirty="0">
                <a:latin typeface="Trebuchet MS"/>
                <a:cs typeface="Trebuchet MS"/>
              </a:rPr>
              <a:t> </a:t>
            </a:r>
            <a:r>
              <a:rPr sz="1250" b="1" spc="195" dirty="0">
                <a:latin typeface="Trebuchet MS"/>
                <a:cs typeface="Trebuchet MS"/>
              </a:rPr>
              <a:t>Methodologies:</a:t>
            </a:r>
            <a:endParaRPr sz="125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75"/>
              </a:spcBef>
            </a:pPr>
            <a:r>
              <a:rPr sz="1250" spc="160" dirty="0">
                <a:latin typeface="Trebuchet MS"/>
                <a:cs typeface="Trebuchet MS"/>
              </a:rPr>
              <a:t>Embedded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30" dirty="0">
                <a:latin typeface="Trebuchet MS"/>
                <a:cs typeface="Trebuchet MS"/>
              </a:rPr>
              <a:t>systems,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65" dirty="0">
                <a:latin typeface="Trebuchet MS"/>
                <a:cs typeface="Trebuchet MS"/>
              </a:rPr>
              <a:t>AI/ML,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55" dirty="0">
                <a:latin typeface="Trebuchet MS"/>
                <a:cs typeface="Trebuchet MS"/>
              </a:rPr>
              <a:t>IoT,</a:t>
            </a:r>
            <a:r>
              <a:rPr sz="1250" spc="80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medical-</a:t>
            </a:r>
            <a:r>
              <a:rPr sz="1250" spc="145" dirty="0">
                <a:latin typeface="Trebuchet MS"/>
                <a:cs typeface="Trebuchet MS"/>
              </a:rPr>
              <a:t>grade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95" dirty="0">
                <a:latin typeface="Trebuchet MS"/>
                <a:cs typeface="Trebuchet MS"/>
              </a:rPr>
              <a:t>concentrators, Flutter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app,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00" dirty="0">
                <a:latin typeface="Trebuchet MS"/>
                <a:cs typeface="Trebuchet MS"/>
              </a:rPr>
              <a:t>Firebase,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95" dirty="0">
                <a:latin typeface="Trebuchet MS"/>
                <a:cs typeface="Trebuchet MS"/>
              </a:rPr>
              <a:t>AWS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cloud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65" dirty="0">
                <a:latin typeface="Trebuchet MS"/>
                <a:cs typeface="Trebuchet MS"/>
              </a:rPr>
              <a:t>for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80" dirty="0">
                <a:latin typeface="Trebuchet MS"/>
                <a:cs typeface="Trebuchet MS"/>
              </a:rPr>
              <a:t>real-</a:t>
            </a:r>
            <a:r>
              <a:rPr sz="1250" spc="105" dirty="0">
                <a:latin typeface="Trebuchet MS"/>
                <a:cs typeface="Trebuchet MS"/>
              </a:rPr>
              <a:t>time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health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tracking </a:t>
            </a:r>
            <a:r>
              <a:rPr sz="1250" spc="145" dirty="0">
                <a:latin typeface="Trebuchet MS"/>
                <a:cs typeface="Trebuchet MS"/>
              </a:rPr>
              <a:t>and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95" dirty="0">
                <a:latin typeface="Trebuchet MS"/>
                <a:cs typeface="Trebuchet MS"/>
              </a:rPr>
              <a:t>analytics.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1593" y="1380614"/>
            <a:ext cx="2969895" cy="2847340"/>
            <a:chOff x="859971" y="1380614"/>
            <a:chExt cx="2969895" cy="2847340"/>
          </a:xfrm>
        </p:grpSpPr>
        <p:sp>
          <p:nvSpPr>
            <p:cNvPr id="9" name="object 9"/>
            <p:cNvSpPr/>
            <p:nvPr/>
          </p:nvSpPr>
          <p:spPr>
            <a:xfrm>
              <a:off x="859971" y="1787365"/>
              <a:ext cx="2969895" cy="2440940"/>
            </a:xfrm>
            <a:custGeom>
              <a:avLst/>
              <a:gdLst/>
              <a:ahLst/>
              <a:cxnLst/>
              <a:rect l="l" t="t" r="r" b="b"/>
              <a:pathLst>
                <a:path w="2969895" h="2440940">
                  <a:moveTo>
                    <a:pt x="2969286" y="2440509"/>
                  </a:moveTo>
                  <a:lnTo>
                    <a:pt x="0" y="2440509"/>
                  </a:lnTo>
                  <a:lnTo>
                    <a:pt x="0" y="0"/>
                  </a:lnTo>
                  <a:lnTo>
                    <a:pt x="2969286" y="0"/>
                  </a:lnTo>
                  <a:lnTo>
                    <a:pt x="2969286" y="244050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33790" y="1380616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69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67" y="215011"/>
                  </a:lnTo>
                  <a:lnTo>
                    <a:pt x="744956" y="180771"/>
                  </a:lnTo>
                  <a:lnTo>
                    <a:pt x="721169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60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09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55"/>
                  </a:lnTo>
                  <a:lnTo>
                    <a:pt x="112153" y="126288"/>
                  </a:lnTo>
                  <a:lnTo>
                    <a:pt x="86093" y="156514"/>
                  </a:lnTo>
                  <a:lnTo>
                    <a:pt x="63106" y="189141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81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23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76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39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26" y="714743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392" y="624370"/>
                  </a:lnTo>
                  <a:lnTo>
                    <a:pt x="770077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43273" y="15722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218319" y="386414"/>
                  </a:moveTo>
                  <a:lnTo>
                    <a:pt x="136212" y="304307"/>
                  </a:lnTo>
                  <a:lnTo>
                    <a:pt x="125285" y="300526"/>
                  </a:lnTo>
                  <a:lnTo>
                    <a:pt x="113994" y="306299"/>
                  </a:lnTo>
                  <a:lnTo>
                    <a:pt x="105238" y="317958"/>
                  </a:lnTo>
                  <a:lnTo>
                    <a:pt x="101915" y="331836"/>
                  </a:lnTo>
                  <a:lnTo>
                    <a:pt x="95690" y="351723"/>
                  </a:lnTo>
                  <a:lnTo>
                    <a:pt x="79275" y="362690"/>
                  </a:lnTo>
                  <a:lnTo>
                    <a:pt x="58242" y="363421"/>
                  </a:lnTo>
                  <a:lnTo>
                    <a:pt x="38161" y="352604"/>
                  </a:lnTo>
                  <a:lnTo>
                    <a:pt x="34777" y="349228"/>
                  </a:lnTo>
                  <a:lnTo>
                    <a:pt x="23810" y="328992"/>
                  </a:lnTo>
                  <a:lnTo>
                    <a:pt x="24210" y="307626"/>
                  </a:lnTo>
                  <a:lnTo>
                    <a:pt x="34844" y="290878"/>
                  </a:lnTo>
                  <a:lnTo>
                    <a:pt x="54577" y="284498"/>
                  </a:lnTo>
                  <a:lnTo>
                    <a:pt x="68460" y="281180"/>
                  </a:lnTo>
                  <a:lnTo>
                    <a:pt x="80121" y="272426"/>
                  </a:lnTo>
                  <a:lnTo>
                    <a:pt x="85895" y="261136"/>
                  </a:lnTo>
                  <a:lnTo>
                    <a:pt x="82114" y="250209"/>
                  </a:lnTo>
                  <a:lnTo>
                    <a:pt x="0" y="168094"/>
                  </a:lnTo>
                  <a:lnTo>
                    <a:pt x="58442" y="109163"/>
                  </a:lnTo>
                  <a:lnTo>
                    <a:pt x="69373" y="105383"/>
                  </a:lnTo>
                  <a:lnTo>
                    <a:pt x="80663" y="111157"/>
                  </a:lnTo>
                  <a:lnTo>
                    <a:pt x="89417" y="122818"/>
                  </a:lnTo>
                  <a:lnTo>
                    <a:pt x="92739" y="136701"/>
                  </a:lnTo>
                  <a:lnTo>
                    <a:pt x="99115" y="156434"/>
                  </a:lnTo>
                  <a:lnTo>
                    <a:pt x="115863" y="167068"/>
                  </a:lnTo>
                  <a:lnTo>
                    <a:pt x="137229" y="167468"/>
                  </a:lnTo>
                  <a:lnTo>
                    <a:pt x="157461" y="156501"/>
                  </a:lnTo>
                  <a:lnTo>
                    <a:pt x="160845" y="153117"/>
                  </a:lnTo>
                  <a:lnTo>
                    <a:pt x="171658" y="133036"/>
                  </a:lnTo>
                  <a:lnTo>
                    <a:pt x="170925" y="112003"/>
                  </a:lnTo>
                  <a:lnTo>
                    <a:pt x="159960" y="95588"/>
                  </a:lnTo>
                  <a:lnTo>
                    <a:pt x="140077" y="89363"/>
                  </a:lnTo>
                  <a:lnTo>
                    <a:pt x="126194" y="86040"/>
                  </a:lnTo>
                  <a:lnTo>
                    <a:pt x="114533" y="77284"/>
                  </a:lnTo>
                  <a:lnTo>
                    <a:pt x="108759" y="65993"/>
                  </a:lnTo>
                  <a:lnTo>
                    <a:pt x="112540" y="55065"/>
                  </a:lnTo>
                  <a:lnTo>
                    <a:pt x="168094" y="0"/>
                  </a:lnTo>
                  <a:lnTo>
                    <a:pt x="250201" y="82115"/>
                  </a:lnTo>
                  <a:lnTo>
                    <a:pt x="261128" y="85895"/>
                  </a:lnTo>
                  <a:lnTo>
                    <a:pt x="272419" y="80122"/>
                  </a:lnTo>
                  <a:lnTo>
                    <a:pt x="281175" y="68463"/>
                  </a:lnTo>
                  <a:lnTo>
                    <a:pt x="284498" y="54586"/>
                  </a:lnTo>
                  <a:lnTo>
                    <a:pt x="290723" y="34698"/>
                  </a:lnTo>
                  <a:lnTo>
                    <a:pt x="307138" y="23731"/>
                  </a:lnTo>
                  <a:lnTo>
                    <a:pt x="328171" y="23000"/>
                  </a:lnTo>
                  <a:lnTo>
                    <a:pt x="348252" y="33817"/>
                  </a:lnTo>
                  <a:lnTo>
                    <a:pt x="351636" y="37193"/>
                  </a:lnTo>
                  <a:lnTo>
                    <a:pt x="362603" y="57429"/>
                  </a:lnTo>
                  <a:lnTo>
                    <a:pt x="362203" y="78795"/>
                  </a:lnTo>
                  <a:lnTo>
                    <a:pt x="351569" y="95543"/>
                  </a:lnTo>
                  <a:lnTo>
                    <a:pt x="331836" y="101923"/>
                  </a:lnTo>
                  <a:lnTo>
                    <a:pt x="317953" y="105241"/>
                  </a:lnTo>
                  <a:lnTo>
                    <a:pt x="306292" y="113995"/>
                  </a:lnTo>
                  <a:lnTo>
                    <a:pt x="300518" y="125285"/>
                  </a:lnTo>
                  <a:lnTo>
                    <a:pt x="304299" y="136212"/>
                  </a:lnTo>
                  <a:lnTo>
                    <a:pt x="386414" y="218327"/>
                  </a:lnTo>
                  <a:lnTo>
                    <a:pt x="331347" y="273394"/>
                  </a:lnTo>
                  <a:lnTo>
                    <a:pt x="320420" y="277174"/>
                  </a:lnTo>
                  <a:lnTo>
                    <a:pt x="309130" y="271400"/>
                  </a:lnTo>
                  <a:lnTo>
                    <a:pt x="300376" y="259739"/>
                  </a:lnTo>
                  <a:lnTo>
                    <a:pt x="297058" y="245856"/>
                  </a:lnTo>
                  <a:lnTo>
                    <a:pt x="290678" y="226123"/>
                  </a:lnTo>
                  <a:lnTo>
                    <a:pt x="273930" y="215489"/>
                  </a:lnTo>
                  <a:lnTo>
                    <a:pt x="252564" y="215089"/>
                  </a:lnTo>
                  <a:lnTo>
                    <a:pt x="232328" y="226056"/>
                  </a:lnTo>
                  <a:lnTo>
                    <a:pt x="228952" y="229440"/>
                  </a:lnTo>
                  <a:lnTo>
                    <a:pt x="218135" y="249521"/>
                  </a:lnTo>
                  <a:lnTo>
                    <a:pt x="218866" y="270554"/>
                  </a:lnTo>
                  <a:lnTo>
                    <a:pt x="229833" y="286969"/>
                  </a:lnTo>
                  <a:lnTo>
                    <a:pt x="249721" y="293194"/>
                  </a:lnTo>
                  <a:lnTo>
                    <a:pt x="263801" y="296517"/>
                  </a:lnTo>
                  <a:lnTo>
                    <a:pt x="275437" y="305273"/>
                  </a:lnTo>
                  <a:lnTo>
                    <a:pt x="281098" y="316564"/>
                  </a:lnTo>
                  <a:lnTo>
                    <a:pt x="277249" y="327491"/>
                  </a:lnTo>
                  <a:lnTo>
                    <a:pt x="218319" y="386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6076" y="2311577"/>
            <a:ext cx="2969895" cy="20274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90"/>
              </a:spcBef>
            </a:pPr>
            <a:r>
              <a:rPr sz="1800" b="1" spc="220" dirty="0">
                <a:solidFill>
                  <a:srgbClr val="F16629"/>
                </a:solidFill>
                <a:latin typeface="Trebuchet MS"/>
                <a:cs typeface="Trebuchet MS"/>
              </a:rPr>
              <a:t>Our</a:t>
            </a:r>
            <a:r>
              <a:rPr sz="1800" b="1" spc="21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800" b="1" spc="215" dirty="0">
                <a:solidFill>
                  <a:srgbClr val="F16629"/>
                </a:solidFill>
                <a:latin typeface="Trebuchet MS"/>
                <a:cs typeface="Trebuchet MS"/>
              </a:rPr>
              <a:t>Solution</a:t>
            </a:r>
            <a:endParaRPr lang="en-IN" sz="1800" b="1" spc="215" dirty="0">
              <a:solidFill>
                <a:srgbClr val="F16629"/>
              </a:solidFill>
              <a:latin typeface="Trebuchet MS"/>
              <a:cs typeface="Trebuchet MS"/>
            </a:endParaRPr>
          </a:p>
          <a:p>
            <a:pPr marR="1270" algn="ctr">
              <a:lnSpc>
                <a:spcPct val="100000"/>
              </a:lnSpc>
              <a:spcBef>
                <a:spcPts val="90"/>
              </a:spcBef>
            </a:pPr>
            <a:endParaRPr lang="en-IN" b="1" spc="215" dirty="0">
              <a:solidFill>
                <a:srgbClr val="F16629"/>
              </a:solidFill>
              <a:latin typeface="Trebuchet MS"/>
              <a:cs typeface="Trebuchet MS"/>
            </a:endParaRPr>
          </a:p>
          <a:p>
            <a:pPr marR="1270" algn="ctr">
              <a:lnSpc>
                <a:spcPct val="100000"/>
              </a:lnSpc>
              <a:spcBef>
                <a:spcPts val="90"/>
              </a:spcBef>
            </a:pPr>
            <a:endParaRPr lang="en-IN" sz="1800" b="1" spc="215" dirty="0">
              <a:solidFill>
                <a:srgbClr val="F16629"/>
              </a:solidFill>
              <a:latin typeface="Trebuchet MS"/>
              <a:cs typeface="Trebuchet MS"/>
            </a:endParaRPr>
          </a:p>
          <a:p>
            <a:pPr marR="1270" algn="ctr">
              <a:lnSpc>
                <a:spcPct val="100000"/>
              </a:lnSpc>
              <a:spcBef>
                <a:spcPts val="90"/>
              </a:spcBef>
            </a:pPr>
            <a:endParaRPr lang="en-IN" b="1" spc="215" dirty="0">
              <a:solidFill>
                <a:srgbClr val="F16629"/>
              </a:solidFill>
              <a:latin typeface="Trebuchet MS"/>
              <a:cs typeface="Trebuchet MS"/>
            </a:endParaRPr>
          </a:p>
          <a:p>
            <a:pPr marR="1270" algn="ctr">
              <a:lnSpc>
                <a:spcPct val="100000"/>
              </a:lnSpc>
              <a:spcBef>
                <a:spcPts val="90"/>
              </a:spcBef>
            </a:pPr>
            <a:endParaRPr lang="en-IN" sz="1800" b="1" spc="215" dirty="0">
              <a:solidFill>
                <a:srgbClr val="F16629"/>
              </a:solidFill>
              <a:latin typeface="Trebuchet MS"/>
              <a:cs typeface="Trebuchet MS"/>
            </a:endParaRPr>
          </a:p>
          <a:p>
            <a:pPr marR="1270" algn="ctr">
              <a:lnSpc>
                <a:spcPct val="100000"/>
              </a:lnSpc>
              <a:spcBef>
                <a:spcPts val="90"/>
              </a:spcBef>
            </a:pPr>
            <a:endParaRPr lang="en-IN" sz="1800" b="1" spc="215" dirty="0">
              <a:solidFill>
                <a:srgbClr val="F16629"/>
              </a:solidFill>
              <a:latin typeface="Trebuchet MS"/>
              <a:cs typeface="Trebuchet MS"/>
            </a:endParaRPr>
          </a:p>
          <a:p>
            <a:pPr marR="1270" algn="ctr">
              <a:lnSpc>
                <a:spcPct val="100000"/>
              </a:lnSpc>
              <a:spcBef>
                <a:spcPts val="90"/>
              </a:spcBef>
            </a:pPr>
            <a:endParaRPr lang="en-IN" sz="1800" b="1" spc="215" dirty="0">
              <a:solidFill>
                <a:srgbClr val="F16629"/>
              </a:solidFill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78068" y="1380614"/>
            <a:ext cx="2961640" cy="2847340"/>
            <a:chOff x="3878068" y="1380614"/>
            <a:chExt cx="2961640" cy="2847340"/>
          </a:xfrm>
        </p:grpSpPr>
        <p:sp>
          <p:nvSpPr>
            <p:cNvPr id="14" name="object 14"/>
            <p:cNvSpPr/>
            <p:nvPr/>
          </p:nvSpPr>
          <p:spPr>
            <a:xfrm>
              <a:off x="3878068" y="1787365"/>
              <a:ext cx="2961640" cy="2440940"/>
            </a:xfrm>
            <a:custGeom>
              <a:avLst/>
              <a:gdLst/>
              <a:ahLst/>
              <a:cxnLst/>
              <a:rect l="l" t="t" r="r" b="b"/>
              <a:pathLst>
                <a:path w="2961640" h="2440940">
                  <a:moveTo>
                    <a:pt x="2961151" y="2440509"/>
                  </a:moveTo>
                  <a:lnTo>
                    <a:pt x="0" y="2440509"/>
                  </a:lnTo>
                  <a:lnTo>
                    <a:pt x="0" y="0"/>
                  </a:lnTo>
                  <a:lnTo>
                    <a:pt x="2961151" y="0"/>
                  </a:lnTo>
                  <a:lnTo>
                    <a:pt x="2961151" y="244050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51882" y="1380616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511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97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39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55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41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93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67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75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84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50" y="760666"/>
                  </a:lnTo>
                  <a:lnTo>
                    <a:pt x="640969" y="739305"/>
                  </a:lnTo>
                  <a:lnTo>
                    <a:pt x="672439" y="714743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79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4841" y="1581631"/>
              <a:ext cx="299720" cy="387350"/>
            </a:xfrm>
            <a:custGeom>
              <a:avLst/>
              <a:gdLst/>
              <a:ahLst/>
              <a:cxnLst/>
              <a:rect l="l" t="t" r="r" b="b"/>
              <a:pathLst>
                <a:path w="299720" h="387350">
                  <a:moveTo>
                    <a:pt x="241503" y="304634"/>
                  </a:moveTo>
                  <a:lnTo>
                    <a:pt x="159397" y="304634"/>
                  </a:lnTo>
                  <a:lnTo>
                    <a:pt x="159397" y="323951"/>
                  </a:lnTo>
                  <a:lnTo>
                    <a:pt x="241503" y="323951"/>
                  </a:lnTo>
                  <a:lnTo>
                    <a:pt x="241503" y="304634"/>
                  </a:lnTo>
                  <a:close/>
                </a:path>
                <a:path w="299720" h="387350">
                  <a:moveTo>
                    <a:pt x="241503" y="227342"/>
                  </a:moveTo>
                  <a:lnTo>
                    <a:pt x="159397" y="227342"/>
                  </a:lnTo>
                  <a:lnTo>
                    <a:pt x="159397" y="246672"/>
                  </a:lnTo>
                  <a:lnTo>
                    <a:pt x="241503" y="246672"/>
                  </a:lnTo>
                  <a:lnTo>
                    <a:pt x="241503" y="227342"/>
                  </a:lnTo>
                  <a:close/>
                </a:path>
                <a:path w="299720" h="387350">
                  <a:moveTo>
                    <a:pt x="241503" y="150063"/>
                  </a:moveTo>
                  <a:lnTo>
                    <a:pt x="159397" y="150063"/>
                  </a:lnTo>
                  <a:lnTo>
                    <a:pt x="159397" y="169379"/>
                  </a:lnTo>
                  <a:lnTo>
                    <a:pt x="241503" y="169379"/>
                  </a:lnTo>
                  <a:lnTo>
                    <a:pt x="241503" y="150063"/>
                  </a:lnTo>
                  <a:close/>
                </a:path>
                <a:path w="299720" h="387350">
                  <a:moveTo>
                    <a:pt x="241503" y="72783"/>
                  </a:moveTo>
                  <a:lnTo>
                    <a:pt x="159397" y="72783"/>
                  </a:lnTo>
                  <a:lnTo>
                    <a:pt x="159397" y="92100"/>
                  </a:lnTo>
                  <a:lnTo>
                    <a:pt x="241503" y="92100"/>
                  </a:lnTo>
                  <a:lnTo>
                    <a:pt x="241503" y="72783"/>
                  </a:lnTo>
                  <a:close/>
                </a:path>
                <a:path w="299720" h="387350">
                  <a:moveTo>
                    <a:pt x="299466" y="29311"/>
                  </a:moveTo>
                  <a:lnTo>
                    <a:pt x="270484" y="29311"/>
                  </a:lnTo>
                  <a:lnTo>
                    <a:pt x="270484" y="357771"/>
                  </a:lnTo>
                  <a:lnTo>
                    <a:pt x="299466" y="357771"/>
                  </a:lnTo>
                  <a:lnTo>
                    <a:pt x="299466" y="29311"/>
                  </a:lnTo>
                  <a:close/>
                </a:path>
                <a:path w="299720" h="387350">
                  <a:moveTo>
                    <a:pt x="299466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358140"/>
                  </a:lnTo>
                  <a:lnTo>
                    <a:pt x="0" y="387350"/>
                  </a:lnTo>
                  <a:lnTo>
                    <a:pt x="299466" y="387350"/>
                  </a:lnTo>
                  <a:lnTo>
                    <a:pt x="299466" y="358140"/>
                  </a:lnTo>
                  <a:lnTo>
                    <a:pt x="28968" y="358140"/>
                  </a:lnTo>
                  <a:lnTo>
                    <a:pt x="28968" y="29210"/>
                  </a:lnTo>
                  <a:lnTo>
                    <a:pt x="299466" y="29210"/>
                  </a:lnTo>
                  <a:lnTo>
                    <a:pt x="299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2805" y="1630261"/>
              <a:ext cx="71482" cy="28980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976335" y="2311577"/>
            <a:ext cx="2762250" cy="1546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800" b="1" spc="250" dirty="0">
                <a:solidFill>
                  <a:srgbClr val="F16629"/>
                </a:solidFill>
                <a:latin typeface="Trebuchet MS"/>
                <a:cs typeface="Trebuchet MS"/>
              </a:rPr>
              <a:t>Key</a:t>
            </a:r>
            <a:r>
              <a:rPr sz="1800" b="1" spc="17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800" b="1" spc="204" dirty="0">
                <a:solidFill>
                  <a:srgbClr val="F16629"/>
                </a:solidFill>
                <a:latin typeface="Trebuchet MS"/>
                <a:cs typeface="Trebuchet MS"/>
              </a:rPr>
              <a:t>Features</a:t>
            </a:r>
            <a:endParaRPr sz="1800" dirty="0">
              <a:latin typeface="Trebuchet MS"/>
              <a:cs typeface="Trebuchet MS"/>
            </a:endParaRPr>
          </a:p>
          <a:p>
            <a:pPr marL="111760" marR="110489" algn="ctr">
              <a:lnSpc>
                <a:spcPts val="1410"/>
              </a:lnSpc>
              <a:spcBef>
                <a:spcPts val="1395"/>
              </a:spcBef>
            </a:pPr>
            <a:r>
              <a:rPr sz="1250" spc="150" dirty="0">
                <a:latin typeface="Trebuchet MS"/>
                <a:cs typeface="Trebuchet MS"/>
              </a:rPr>
              <a:t>Our</a:t>
            </a:r>
            <a:r>
              <a:rPr sz="1250" spc="100" dirty="0">
                <a:latin typeface="Trebuchet MS"/>
                <a:cs typeface="Trebuchet MS"/>
              </a:rPr>
              <a:t> </a:t>
            </a:r>
            <a:r>
              <a:rPr sz="1250" spc="95" dirty="0">
                <a:latin typeface="Trebuchet MS"/>
                <a:cs typeface="Trebuchet MS"/>
              </a:rPr>
              <a:t>AI-</a:t>
            </a:r>
            <a:r>
              <a:rPr sz="1250" spc="120" dirty="0">
                <a:latin typeface="Trebuchet MS"/>
                <a:cs typeface="Trebuchet MS"/>
              </a:rPr>
              <a:t>powered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55" dirty="0">
                <a:latin typeface="Trebuchet MS"/>
                <a:cs typeface="Trebuchet MS"/>
              </a:rPr>
              <a:t>oxygen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mask </a:t>
            </a:r>
            <a:r>
              <a:rPr sz="1250" spc="110" dirty="0">
                <a:latin typeface="Trebuchet MS"/>
                <a:cs typeface="Trebuchet MS"/>
              </a:rPr>
              <a:t>features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80" dirty="0">
                <a:latin typeface="Trebuchet MS"/>
                <a:cs typeface="Trebuchet MS"/>
              </a:rPr>
              <a:t>real-</a:t>
            </a:r>
            <a:r>
              <a:rPr sz="1250" spc="105" dirty="0">
                <a:latin typeface="Trebuchet MS"/>
                <a:cs typeface="Trebuchet MS"/>
              </a:rPr>
              <a:t>time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oxygen</a:t>
            </a:r>
            <a:endParaRPr sz="1250" dirty="0">
              <a:latin typeface="Trebuchet MS"/>
              <a:cs typeface="Trebuchet MS"/>
            </a:endParaRPr>
          </a:p>
          <a:p>
            <a:pPr algn="ctr">
              <a:lnSpc>
                <a:spcPts val="1330"/>
              </a:lnSpc>
            </a:pPr>
            <a:r>
              <a:rPr sz="1250" spc="105" dirty="0">
                <a:latin typeface="Trebuchet MS"/>
                <a:cs typeface="Trebuchet MS"/>
              </a:rPr>
              <a:t>delivery,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stress-</a:t>
            </a:r>
            <a:r>
              <a:rPr sz="1250" spc="135" dirty="0">
                <a:latin typeface="Trebuchet MS"/>
                <a:cs typeface="Trebuchet MS"/>
              </a:rPr>
              <a:t>reducing </a:t>
            </a:r>
            <a:r>
              <a:rPr sz="1250" spc="95" dirty="0">
                <a:latin typeface="Trebuchet MS"/>
                <a:cs typeface="Trebuchet MS"/>
              </a:rPr>
              <a:t>mode,</a:t>
            </a:r>
            <a:endParaRPr sz="1250" dirty="0">
              <a:latin typeface="Trebuchet MS"/>
              <a:cs typeface="Trebuchet MS"/>
            </a:endParaRPr>
          </a:p>
          <a:p>
            <a:pPr marL="114300" marR="106680" indent="-5715" algn="ctr">
              <a:lnSpc>
                <a:spcPts val="1410"/>
              </a:lnSpc>
              <a:spcBef>
                <a:spcPts val="80"/>
              </a:spcBef>
            </a:pPr>
            <a:r>
              <a:rPr sz="1250" spc="120" dirty="0">
                <a:latin typeface="Trebuchet MS"/>
                <a:cs typeface="Trebuchet MS"/>
              </a:rPr>
              <a:t>nebulizer</a:t>
            </a:r>
            <a:r>
              <a:rPr sz="1250" spc="100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integration,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health </a:t>
            </a:r>
            <a:r>
              <a:rPr sz="1250" spc="114" dirty="0">
                <a:latin typeface="Trebuchet MS"/>
                <a:cs typeface="Trebuchet MS"/>
              </a:rPr>
              <a:t>monitoring,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mobile</a:t>
            </a:r>
            <a:r>
              <a:rPr sz="1250" spc="100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app </a:t>
            </a:r>
            <a:r>
              <a:rPr sz="1250" spc="105" dirty="0">
                <a:latin typeface="Trebuchet MS"/>
                <a:cs typeface="Trebuchet MS"/>
              </a:rPr>
              <a:t>sync, </a:t>
            </a:r>
            <a:r>
              <a:rPr sz="1250" spc="145" dirty="0">
                <a:latin typeface="Trebuchet MS"/>
                <a:cs typeface="Trebuchet MS"/>
              </a:rPr>
              <a:t>and</a:t>
            </a:r>
            <a:r>
              <a:rPr sz="1250" spc="140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emergency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70" dirty="0">
                <a:latin typeface="Trebuchet MS"/>
                <a:cs typeface="Trebuchet MS"/>
              </a:rPr>
              <a:t>alerts.</a:t>
            </a:r>
            <a:endParaRPr sz="125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88030" y="1380614"/>
            <a:ext cx="2969895" cy="2847340"/>
            <a:chOff x="6888030" y="1380614"/>
            <a:chExt cx="2969895" cy="2847340"/>
          </a:xfrm>
        </p:grpSpPr>
        <p:sp>
          <p:nvSpPr>
            <p:cNvPr id="20" name="object 20"/>
            <p:cNvSpPr/>
            <p:nvPr/>
          </p:nvSpPr>
          <p:spPr>
            <a:xfrm>
              <a:off x="6888030" y="1787365"/>
              <a:ext cx="2969895" cy="2440940"/>
            </a:xfrm>
            <a:custGeom>
              <a:avLst/>
              <a:gdLst/>
              <a:ahLst/>
              <a:cxnLst/>
              <a:rect l="l" t="t" r="r" b="b"/>
              <a:pathLst>
                <a:path w="2969895" h="2440940">
                  <a:moveTo>
                    <a:pt x="2969286" y="2440509"/>
                  </a:moveTo>
                  <a:lnTo>
                    <a:pt x="0" y="2440509"/>
                  </a:lnTo>
                  <a:lnTo>
                    <a:pt x="0" y="0"/>
                  </a:lnTo>
                  <a:lnTo>
                    <a:pt x="2969286" y="0"/>
                  </a:lnTo>
                  <a:lnTo>
                    <a:pt x="2969286" y="244050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9989" y="1380614"/>
              <a:ext cx="813503" cy="81350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888030" y="2311577"/>
            <a:ext cx="2969895" cy="1367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800" b="1" spc="245" dirty="0">
                <a:solidFill>
                  <a:srgbClr val="F16629"/>
                </a:solidFill>
                <a:latin typeface="Trebuchet MS"/>
                <a:cs typeface="Trebuchet MS"/>
              </a:rPr>
              <a:t>Uniqueness</a:t>
            </a:r>
            <a:endParaRPr sz="1800">
              <a:latin typeface="Trebuchet MS"/>
              <a:cs typeface="Trebuchet MS"/>
            </a:endParaRPr>
          </a:p>
          <a:p>
            <a:pPr marL="179705" marR="172720" indent="-4445" algn="ctr">
              <a:lnSpc>
                <a:spcPts val="1410"/>
              </a:lnSpc>
              <a:spcBef>
                <a:spcPts val="1395"/>
              </a:spcBef>
            </a:pPr>
            <a:r>
              <a:rPr sz="1250" spc="95" dirty="0">
                <a:latin typeface="Trebuchet MS"/>
                <a:cs typeface="Trebuchet MS"/>
              </a:rPr>
              <a:t>AI-</a:t>
            </a:r>
            <a:r>
              <a:rPr sz="1250" spc="114" dirty="0">
                <a:latin typeface="Trebuchet MS"/>
                <a:cs typeface="Trebuchet MS"/>
              </a:rPr>
              <a:t>integrated</a:t>
            </a:r>
            <a:r>
              <a:rPr sz="1250" spc="140" dirty="0">
                <a:latin typeface="Trebuchet MS"/>
                <a:cs typeface="Trebuchet MS"/>
              </a:rPr>
              <a:t> </a:t>
            </a:r>
            <a:r>
              <a:rPr sz="1250" spc="155" dirty="0">
                <a:latin typeface="Trebuchet MS"/>
                <a:cs typeface="Trebuchet MS"/>
              </a:rPr>
              <a:t>oxygen</a:t>
            </a:r>
            <a:r>
              <a:rPr sz="1250" spc="145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delivery </a:t>
            </a:r>
            <a:r>
              <a:rPr sz="1250" spc="155" dirty="0">
                <a:latin typeface="Trebuchet MS"/>
                <a:cs typeface="Trebuchet MS"/>
              </a:rPr>
              <a:t>system</a:t>
            </a:r>
            <a:r>
              <a:rPr sz="1250" spc="70" dirty="0">
                <a:latin typeface="Trebuchet MS"/>
                <a:cs typeface="Trebuchet MS"/>
              </a:rPr>
              <a:t> </a:t>
            </a:r>
            <a:r>
              <a:rPr sz="1250" spc="95" dirty="0">
                <a:latin typeface="Trebuchet MS"/>
                <a:cs typeface="Trebuchet MS"/>
              </a:rPr>
              <a:t>with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stress-</a:t>
            </a:r>
            <a:r>
              <a:rPr sz="1250" spc="95" dirty="0">
                <a:latin typeface="Trebuchet MS"/>
                <a:cs typeface="Trebuchet MS"/>
              </a:rPr>
              <a:t>reduction, </a:t>
            </a:r>
            <a:r>
              <a:rPr sz="1250" spc="110" dirty="0">
                <a:latin typeface="Trebuchet MS"/>
                <a:cs typeface="Trebuchet MS"/>
              </a:rPr>
              <a:t>nebulization,</a:t>
            </a:r>
            <a:r>
              <a:rPr sz="1250" spc="10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portable</a:t>
            </a:r>
            <a:r>
              <a:rPr sz="1250" spc="114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design, </a:t>
            </a:r>
            <a:r>
              <a:rPr sz="1250" spc="145" dirty="0">
                <a:latin typeface="Trebuchet MS"/>
                <a:cs typeface="Trebuchet MS"/>
              </a:rPr>
              <a:t>and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80" dirty="0">
                <a:latin typeface="Trebuchet MS"/>
                <a:cs typeface="Trebuchet MS"/>
              </a:rPr>
              <a:t>real-</a:t>
            </a:r>
            <a:r>
              <a:rPr sz="1250" spc="105" dirty="0">
                <a:latin typeface="Trebuchet MS"/>
                <a:cs typeface="Trebuchet MS"/>
              </a:rPr>
              <a:t>time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health</a:t>
            </a:r>
            <a:r>
              <a:rPr sz="1250" spc="130" dirty="0">
                <a:latin typeface="Trebuchet MS"/>
                <a:cs typeface="Trebuchet MS"/>
              </a:rPr>
              <a:t> insights </a:t>
            </a:r>
            <a:r>
              <a:rPr sz="1250" spc="125" dirty="0">
                <a:latin typeface="Trebuchet MS"/>
                <a:cs typeface="Trebuchet MS"/>
              </a:rPr>
              <a:t>via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a</a:t>
            </a:r>
            <a:r>
              <a:rPr sz="1250" spc="100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proprietary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85" dirty="0">
                <a:latin typeface="Trebuchet MS"/>
                <a:cs typeface="Trebuchet MS"/>
              </a:rPr>
              <a:t>app.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5CA1CA1-3AB1-A468-3D45-9F0450F03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88" y="2733467"/>
            <a:ext cx="2667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An AI-powered portable oxygen concentrator that monitors real-time conditions and vital signs to automatically adjust oxygen delivery for 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users in high-altitude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environments.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10" dirty="0">
                <a:solidFill>
                  <a:srgbClr val="C13125"/>
                </a:solidFill>
              </a:rPr>
              <a:t>Solution</a:t>
            </a:r>
            <a:r>
              <a:rPr spc="240" dirty="0">
                <a:solidFill>
                  <a:srgbClr val="C13125"/>
                </a:solidFill>
              </a:rPr>
              <a:t> </a:t>
            </a:r>
            <a:r>
              <a:rPr spc="285" dirty="0">
                <a:solidFill>
                  <a:srgbClr val="C13125"/>
                </a:solidFill>
              </a:rPr>
              <a:t>Benefits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29811" y="1543314"/>
            <a:ext cx="2229485" cy="4230370"/>
            <a:chOff x="729811" y="1543314"/>
            <a:chExt cx="2229485" cy="4230370"/>
          </a:xfrm>
        </p:grpSpPr>
        <p:sp>
          <p:nvSpPr>
            <p:cNvPr id="6" name="object 6"/>
            <p:cNvSpPr/>
            <p:nvPr/>
          </p:nvSpPr>
          <p:spPr>
            <a:xfrm>
              <a:off x="729811" y="1950066"/>
              <a:ext cx="2229485" cy="3823970"/>
            </a:xfrm>
            <a:custGeom>
              <a:avLst/>
              <a:gdLst/>
              <a:ahLst/>
              <a:cxnLst/>
              <a:rect l="l" t="t" r="r" b="b"/>
              <a:pathLst>
                <a:path w="2229485" h="3823970">
                  <a:moveTo>
                    <a:pt x="222899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28998" y="0"/>
                  </a:lnTo>
                  <a:lnTo>
                    <a:pt x="222899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7551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69" h="814069">
                  <a:moveTo>
                    <a:pt x="813511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55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71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39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95335" y="1804910"/>
              <a:ext cx="305435" cy="265430"/>
            </a:xfrm>
            <a:custGeom>
              <a:avLst/>
              <a:gdLst/>
              <a:ahLst/>
              <a:cxnLst/>
              <a:rect l="l" t="t" r="r" b="b"/>
              <a:pathLst>
                <a:path w="305435" h="265430">
                  <a:moveTo>
                    <a:pt x="305066" y="143002"/>
                  </a:moveTo>
                  <a:lnTo>
                    <a:pt x="175412" y="143002"/>
                  </a:lnTo>
                  <a:lnTo>
                    <a:pt x="175412" y="150634"/>
                  </a:lnTo>
                  <a:lnTo>
                    <a:pt x="175412" y="159016"/>
                  </a:lnTo>
                  <a:lnTo>
                    <a:pt x="168541" y="165887"/>
                  </a:lnTo>
                  <a:lnTo>
                    <a:pt x="136512" y="165887"/>
                  </a:lnTo>
                  <a:lnTo>
                    <a:pt x="129654" y="159016"/>
                  </a:lnTo>
                  <a:lnTo>
                    <a:pt x="129654" y="143002"/>
                  </a:lnTo>
                  <a:lnTo>
                    <a:pt x="0" y="143002"/>
                  </a:lnTo>
                  <a:lnTo>
                    <a:pt x="0" y="258165"/>
                  </a:lnTo>
                  <a:lnTo>
                    <a:pt x="6858" y="265023"/>
                  </a:lnTo>
                  <a:lnTo>
                    <a:pt x="298196" y="265023"/>
                  </a:lnTo>
                  <a:lnTo>
                    <a:pt x="305066" y="258165"/>
                  </a:lnTo>
                  <a:lnTo>
                    <a:pt x="305066" y="143002"/>
                  </a:lnTo>
                  <a:close/>
                </a:path>
                <a:path w="305435" h="265430">
                  <a:moveTo>
                    <a:pt x="305066" y="58343"/>
                  </a:moveTo>
                  <a:lnTo>
                    <a:pt x="298196" y="51473"/>
                  </a:lnTo>
                  <a:lnTo>
                    <a:pt x="213550" y="51473"/>
                  </a:lnTo>
                  <a:lnTo>
                    <a:pt x="213550" y="26695"/>
                  </a:lnTo>
                  <a:lnTo>
                    <a:pt x="212788" y="22885"/>
                  </a:lnTo>
                  <a:lnTo>
                    <a:pt x="211467" y="16256"/>
                  </a:lnTo>
                  <a:lnTo>
                    <a:pt x="205765" y="7772"/>
                  </a:lnTo>
                  <a:lnTo>
                    <a:pt x="197294" y="2082"/>
                  </a:lnTo>
                  <a:lnTo>
                    <a:pt x="190665" y="762"/>
                  </a:lnTo>
                  <a:lnTo>
                    <a:pt x="190665" y="24409"/>
                  </a:lnTo>
                  <a:lnTo>
                    <a:pt x="190665" y="51473"/>
                  </a:lnTo>
                  <a:lnTo>
                    <a:pt x="114388" y="51473"/>
                  </a:lnTo>
                  <a:lnTo>
                    <a:pt x="114388" y="24409"/>
                  </a:lnTo>
                  <a:lnTo>
                    <a:pt x="115925" y="22885"/>
                  </a:lnTo>
                  <a:lnTo>
                    <a:pt x="189141" y="22885"/>
                  </a:lnTo>
                  <a:lnTo>
                    <a:pt x="190665" y="24409"/>
                  </a:lnTo>
                  <a:lnTo>
                    <a:pt x="190665" y="762"/>
                  </a:lnTo>
                  <a:lnTo>
                    <a:pt x="186842" y="0"/>
                  </a:lnTo>
                  <a:lnTo>
                    <a:pt x="118211" y="0"/>
                  </a:lnTo>
                  <a:lnTo>
                    <a:pt x="107772" y="2082"/>
                  </a:lnTo>
                  <a:lnTo>
                    <a:pt x="99288" y="7772"/>
                  </a:lnTo>
                  <a:lnTo>
                    <a:pt x="93599" y="16256"/>
                  </a:lnTo>
                  <a:lnTo>
                    <a:pt x="91516" y="26695"/>
                  </a:lnTo>
                  <a:lnTo>
                    <a:pt x="91516" y="51473"/>
                  </a:lnTo>
                  <a:lnTo>
                    <a:pt x="6858" y="51473"/>
                  </a:lnTo>
                  <a:lnTo>
                    <a:pt x="0" y="58343"/>
                  </a:lnTo>
                  <a:lnTo>
                    <a:pt x="0" y="127749"/>
                  </a:lnTo>
                  <a:lnTo>
                    <a:pt x="129654" y="127749"/>
                  </a:lnTo>
                  <a:lnTo>
                    <a:pt x="129654" y="120116"/>
                  </a:lnTo>
                  <a:lnTo>
                    <a:pt x="175412" y="120116"/>
                  </a:lnTo>
                  <a:lnTo>
                    <a:pt x="175412" y="127749"/>
                  </a:lnTo>
                  <a:lnTo>
                    <a:pt x="305066" y="127749"/>
                  </a:lnTo>
                  <a:lnTo>
                    <a:pt x="305066" y="120116"/>
                  </a:lnTo>
                  <a:lnTo>
                    <a:pt x="305066" y="58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1845" y="2417333"/>
            <a:ext cx="1917064" cy="20320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68300" marR="356870" algn="ctr">
              <a:lnSpc>
                <a:spcPts val="1730"/>
              </a:lnSpc>
              <a:spcBef>
                <a:spcPts val="250"/>
              </a:spcBef>
            </a:pPr>
            <a:r>
              <a:rPr sz="1500" b="1" spc="170" dirty="0">
                <a:solidFill>
                  <a:srgbClr val="F16629"/>
                </a:solidFill>
                <a:latin typeface="Trebuchet MS"/>
                <a:cs typeface="Trebuchet MS"/>
              </a:rPr>
              <a:t>Functional </a:t>
            </a:r>
            <a:r>
              <a:rPr sz="1500" b="1" spc="185" dirty="0">
                <a:solidFill>
                  <a:srgbClr val="F16629"/>
                </a:solidFill>
                <a:latin typeface="Trebuchet MS"/>
                <a:cs typeface="Trebuchet MS"/>
              </a:rPr>
              <a:t>Benefits</a:t>
            </a:r>
            <a:endParaRPr sz="1500">
              <a:latin typeface="Trebuchet MS"/>
              <a:cs typeface="Trebuchet MS"/>
            </a:endParaRPr>
          </a:p>
          <a:p>
            <a:pPr marL="160655" marR="150495" indent="142240">
              <a:lnSpc>
                <a:spcPts val="1280"/>
              </a:lnSpc>
              <a:spcBef>
                <a:spcPts val="745"/>
              </a:spcBef>
            </a:pPr>
            <a:r>
              <a:rPr sz="1150" spc="110" dirty="0">
                <a:latin typeface="Trebuchet MS"/>
                <a:cs typeface="Trebuchet MS"/>
              </a:rPr>
              <a:t>Users gain </a:t>
            </a:r>
            <a:r>
              <a:rPr sz="1150" spc="65" dirty="0">
                <a:latin typeface="Trebuchet MS"/>
                <a:cs typeface="Trebuchet MS"/>
              </a:rPr>
              <a:t>faster </a:t>
            </a:r>
            <a:r>
              <a:rPr sz="1150" spc="80" dirty="0">
                <a:latin typeface="Trebuchet MS"/>
                <a:cs typeface="Trebuchet MS"/>
              </a:rPr>
              <a:t>workflows,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real-time</a:t>
            </a:r>
            <a:endParaRPr sz="1150">
              <a:latin typeface="Trebuchet MS"/>
              <a:cs typeface="Trebuchet MS"/>
            </a:endParaRPr>
          </a:p>
          <a:p>
            <a:pPr marL="12700" marR="5080" algn="ctr">
              <a:lnSpc>
                <a:spcPct val="90500"/>
              </a:lnSpc>
              <a:spcBef>
                <a:spcPts val="5"/>
              </a:spcBef>
            </a:pPr>
            <a:r>
              <a:rPr sz="1150" spc="80" dirty="0">
                <a:latin typeface="Trebuchet MS"/>
                <a:cs typeface="Trebuchet MS"/>
              </a:rPr>
              <a:t>insights,</a:t>
            </a:r>
            <a:r>
              <a:rPr sz="1150" spc="18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reduced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errors, </a:t>
            </a:r>
            <a:r>
              <a:rPr sz="1150" spc="105" dirty="0">
                <a:latin typeface="Trebuchet MS"/>
                <a:cs typeface="Trebuchet MS"/>
              </a:rPr>
              <a:t>cross-</a:t>
            </a:r>
            <a:r>
              <a:rPr sz="1150" spc="80" dirty="0">
                <a:latin typeface="Trebuchet MS"/>
                <a:cs typeface="Trebuchet MS"/>
              </a:rPr>
              <a:t>platform</a:t>
            </a:r>
            <a:r>
              <a:rPr sz="1150" spc="17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access,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improved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decision-</a:t>
            </a:r>
            <a:endParaRPr sz="1150">
              <a:latin typeface="Trebuchet MS"/>
              <a:cs typeface="Trebuchet MS"/>
            </a:endParaRPr>
          </a:p>
          <a:p>
            <a:pPr marL="73660" marR="60325" algn="ctr">
              <a:lnSpc>
                <a:spcPts val="1280"/>
              </a:lnSpc>
              <a:spcBef>
                <a:spcPts val="30"/>
              </a:spcBef>
            </a:pPr>
            <a:r>
              <a:rPr sz="1150" spc="160" dirty="0">
                <a:latin typeface="Trebuchet MS"/>
                <a:cs typeface="Trebuchet MS"/>
              </a:rPr>
              <a:t>making—</a:t>
            </a:r>
            <a:r>
              <a:rPr sz="1150" spc="95" dirty="0">
                <a:latin typeface="Trebuchet MS"/>
                <a:cs typeface="Trebuchet MS"/>
              </a:rPr>
              <a:t>boosting </a:t>
            </a:r>
            <a:r>
              <a:rPr sz="1150" spc="80" dirty="0">
                <a:latin typeface="Trebuchet MS"/>
                <a:cs typeface="Trebuchet MS"/>
              </a:rPr>
              <a:t>productivity,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saving </a:t>
            </a:r>
            <a:r>
              <a:rPr sz="1150" spc="75" dirty="0">
                <a:latin typeface="Trebuchet MS"/>
                <a:cs typeface="Trebuchet MS"/>
              </a:rPr>
              <a:t>time,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0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streamlining </a:t>
            </a:r>
            <a:r>
              <a:rPr sz="1150" spc="95" dirty="0">
                <a:latin typeface="Trebuchet MS"/>
                <a:cs typeface="Trebuchet MS"/>
              </a:rPr>
              <a:t>operations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-10" dirty="0">
                <a:latin typeface="Trebuchet MS"/>
                <a:cs typeface="Trebuchet MS"/>
              </a:rPr>
              <a:t>efficiently.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88970" y="1543314"/>
            <a:ext cx="2229485" cy="4230370"/>
            <a:chOff x="3088970" y="1543314"/>
            <a:chExt cx="2229485" cy="4230370"/>
          </a:xfrm>
        </p:grpSpPr>
        <p:sp>
          <p:nvSpPr>
            <p:cNvPr id="11" name="object 11"/>
            <p:cNvSpPr/>
            <p:nvPr/>
          </p:nvSpPr>
          <p:spPr>
            <a:xfrm>
              <a:off x="3088970" y="1950066"/>
              <a:ext cx="2229485" cy="3823970"/>
            </a:xfrm>
            <a:custGeom>
              <a:avLst/>
              <a:gdLst/>
              <a:ahLst/>
              <a:cxnLst/>
              <a:rect l="l" t="t" r="r" b="b"/>
              <a:pathLst>
                <a:path w="2229485" h="3823970">
                  <a:moveTo>
                    <a:pt x="222899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28998" y="0"/>
                  </a:lnTo>
                  <a:lnTo>
                    <a:pt x="222899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96715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67" y="215011"/>
                  </a:lnTo>
                  <a:lnTo>
                    <a:pt x="744943" y="180771"/>
                  </a:lnTo>
                  <a:lnTo>
                    <a:pt x="721169" y="148717"/>
                  </a:lnTo>
                  <a:lnTo>
                    <a:pt x="694359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42" y="0"/>
                  </a:lnTo>
                  <a:lnTo>
                    <a:pt x="396760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09" y="34899"/>
                  </a:lnTo>
                  <a:lnTo>
                    <a:pt x="206260" y="52844"/>
                  </a:lnTo>
                  <a:lnTo>
                    <a:pt x="172529" y="74206"/>
                  </a:lnTo>
                  <a:lnTo>
                    <a:pt x="141071" y="98767"/>
                  </a:lnTo>
                  <a:lnTo>
                    <a:pt x="112153" y="126288"/>
                  </a:lnTo>
                  <a:lnTo>
                    <a:pt x="86080" y="156514"/>
                  </a:lnTo>
                  <a:lnTo>
                    <a:pt x="63106" y="189153"/>
                  </a:lnTo>
                  <a:lnTo>
                    <a:pt x="43421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81" y="337223"/>
                  </a:lnTo>
                  <a:lnTo>
                    <a:pt x="1092" y="376834"/>
                  </a:lnTo>
                  <a:lnTo>
                    <a:pt x="0" y="406755"/>
                  </a:lnTo>
                  <a:lnTo>
                    <a:pt x="114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23" y="534352"/>
                  </a:lnTo>
                  <a:lnTo>
                    <a:pt x="34886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76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59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42" y="813511"/>
                  </a:lnTo>
                  <a:lnTo>
                    <a:pt x="416737" y="813384"/>
                  </a:lnTo>
                  <a:lnTo>
                    <a:pt x="456539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56" y="739305"/>
                  </a:lnTo>
                  <a:lnTo>
                    <a:pt x="672426" y="714756"/>
                  </a:lnTo>
                  <a:lnTo>
                    <a:pt x="701344" y="687222"/>
                  </a:lnTo>
                  <a:lnTo>
                    <a:pt x="727405" y="656996"/>
                  </a:lnTo>
                  <a:lnTo>
                    <a:pt x="750392" y="624370"/>
                  </a:lnTo>
                  <a:lnTo>
                    <a:pt x="770064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393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81127" y="1752970"/>
              <a:ext cx="253365" cy="353695"/>
            </a:xfrm>
            <a:custGeom>
              <a:avLst/>
              <a:gdLst/>
              <a:ahLst/>
              <a:cxnLst/>
              <a:rect l="l" t="t" r="r" b="b"/>
              <a:pathLst>
                <a:path w="253364" h="353694">
                  <a:moveTo>
                    <a:pt x="126410" y="353515"/>
                  </a:moveTo>
                  <a:lnTo>
                    <a:pt x="63205" y="304139"/>
                  </a:lnTo>
                  <a:lnTo>
                    <a:pt x="19751" y="254294"/>
                  </a:lnTo>
                  <a:lnTo>
                    <a:pt x="45" y="198364"/>
                  </a:lnTo>
                  <a:lnTo>
                    <a:pt x="0" y="198234"/>
                  </a:lnTo>
                  <a:lnTo>
                    <a:pt x="2659" y="181989"/>
                  </a:lnTo>
                  <a:lnTo>
                    <a:pt x="10064" y="166606"/>
                  </a:lnTo>
                  <a:lnTo>
                    <a:pt x="21350" y="153208"/>
                  </a:lnTo>
                  <a:lnTo>
                    <a:pt x="35655" y="142916"/>
                  </a:lnTo>
                  <a:lnTo>
                    <a:pt x="35655" y="90754"/>
                  </a:lnTo>
                  <a:lnTo>
                    <a:pt x="42788" y="55429"/>
                  </a:lnTo>
                  <a:lnTo>
                    <a:pt x="62238" y="26582"/>
                  </a:lnTo>
                  <a:lnTo>
                    <a:pt x="91085" y="7132"/>
                  </a:lnTo>
                  <a:lnTo>
                    <a:pt x="126410" y="0"/>
                  </a:lnTo>
                  <a:lnTo>
                    <a:pt x="161735" y="7132"/>
                  </a:lnTo>
                  <a:lnTo>
                    <a:pt x="189609" y="25926"/>
                  </a:lnTo>
                  <a:lnTo>
                    <a:pt x="126410" y="25926"/>
                  </a:lnTo>
                  <a:lnTo>
                    <a:pt x="101176" y="31021"/>
                  </a:lnTo>
                  <a:lnTo>
                    <a:pt x="80570" y="44914"/>
                  </a:lnTo>
                  <a:lnTo>
                    <a:pt x="66676" y="65520"/>
                  </a:lnTo>
                  <a:lnTo>
                    <a:pt x="61582" y="90754"/>
                  </a:lnTo>
                  <a:lnTo>
                    <a:pt x="61582" y="135726"/>
                  </a:lnTo>
                  <a:lnTo>
                    <a:pt x="78374" y="137942"/>
                  </a:lnTo>
                  <a:lnTo>
                    <a:pt x="95228" y="146107"/>
                  </a:lnTo>
                  <a:lnTo>
                    <a:pt x="111466" y="161126"/>
                  </a:lnTo>
                  <a:lnTo>
                    <a:pt x="126410" y="183892"/>
                  </a:lnTo>
                  <a:lnTo>
                    <a:pt x="248570" y="183892"/>
                  </a:lnTo>
                  <a:lnTo>
                    <a:pt x="252782" y="198234"/>
                  </a:lnTo>
                  <a:lnTo>
                    <a:pt x="252820" y="198364"/>
                  </a:lnTo>
                  <a:lnTo>
                    <a:pt x="248089" y="211775"/>
                  </a:lnTo>
                  <a:lnTo>
                    <a:pt x="124858" y="211775"/>
                  </a:lnTo>
                  <a:lnTo>
                    <a:pt x="115236" y="214266"/>
                  </a:lnTo>
                  <a:lnTo>
                    <a:pt x="107250" y="220183"/>
                  </a:lnTo>
                  <a:lnTo>
                    <a:pt x="101964" y="229017"/>
                  </a:lnTo>
                  <a:lnTo>
                    <a:pt x="100520" y="239213"/>
                  </a:lnTo>
                  <a:lnTo>
                    <a:pt x="103012" y="248837"/>
                  </a:lnTo>
                  <a:lnTo>
                    <a:pt x="108932" y="256824"/>
                  </a:lnTo>
                  <a:lnTo>
                    <a:pt x="117770" y="262110"/>
                  </a:lnTo>
                  <a:lnTo>
                    <a:pt x="117770" y="285230"/>
                  </a:lnTo>
                  <a:lnTo>
                    <a:pt x="206126" y="285230"/>
                  </a:lnTo>
                  <a:lnTo>
                    <a:pt x="189629" y="304139"/>
                  </a:lnTo>
                  <a:lnTo>
                    <a:pt x="146164" y="339852"/>
                  </a:lnTo>
                  <a:lnTo>
                    <a:pt x="126410" y="353515"/>
                  </a:lnTo>
                  <a:close/>
                </a:path>
                <a:path w="253364" h="353694">
                  <a:moveTo>
                    <a:pt x="217164" y="108041"/>
                  </a:moveTo>
                  <a:lnTo>
                    <a:pt x="191238" y="108041"/>
                  </a:lnTo>
                  <a:lnTo>
                    <a:pt x="191238" y="90754"/>
                  </a:lnTo>
                  <a:lnTo>
                    <a:pt x="186143" y="65520"/>
                  </a:lnTo>
                  <a:lnTo>
                    <a:pt x="172250" y="44914"/>
                  </a:lnTo>
                  <a:lnTo>
                    <a:pt x="151643" y="31021"/>
                  </a:lnTo>
                  <a:lnTo>
                    <a:pt x="126410" y="25926"/>
                  </a:lnTo>
                  <a:lnTo>
                    <a:pt x="189609" y="25926"/>
                  </a:lnTo>
                  <a:lnTo>
                    <a:pt x="190582" y="26582"/>
                  </a:lnTo>
                  <a:lnTo>
                    <a:pt x="210032" y="55429"/>
                  </a:lnTo>
                  <a:lnTo>
                    <a:pt x="217164" y="90754"/>
                  </a:lnTo>
                  <a:lnTo>
                    <a:pt x="217164" y="108041"/>
                  </a:lnTo>
                  <a:close/>
                </a:path>
                <a:path w="253364" h="353694">
                  <a:moveTo>
                    <a:pt x="248570" y="183892"/>
                  </a:moveTo>
                  <a:lnTo>
                    <a:pt x="126410" y="183892"/>
                  </a:lnTo>
                  <a:lnTo>
                    <a:pt x="157560" y="146107"/>
                  </a:lnTo>
                  <a:lnTo>
                    <a:pt x="191145" y="135726"/>
                  </a:lnTo>
                  <a:lnTo>
                    <a:pt x="221816" y="145680"/>
                  </a:lnTo>
                  <a:lnTo>
                    <a:pt x="244171" y="168912"/>
                  </a:lnTo>
                  <a:lnTo>
                    <a:pt x="248570" y="183892"/>
                  </a:lnTo>
                  <a:close/>
                </a:path>
                <a:path w="253364" h="353694">
                  <a:moveTo>
                    <a:pt x="206126" y="285230"/>
                  </a:moveTo>
                  <a:lnTo>
                    <a:pt x="135049" y="285230"/>
                  </a:lnTo>
                  <a:lnTo>
                    <a:pt x="135049" y="262110"/>
                  </a:lnTo>
                  <a:lnTo>
                    <a:pt x="142436" y="259499"/>
                  </a:lnTo>
                  <a:lnTo>
                    <a:pt x="148244" y="253690"/>
                  </a:lnTo>
                  <a:lnTo>
                    <a:pt x="150856" y="246304"/>
                  </a:lnTo>
                  <a:lnTo>
                    <a:pt x="152299" y="236112"/>
                  </a:lnTo>
                  <a:lnTo>
                    <a:pt x="149807" y="226491"/>
                  </a:lnTo>
                  <a:lnTo>
                    <a:pt x="143887" y="218505"/>
                  </a:lnTo>
                  <a:lnTo>
                    <a:pt x="135049" y="213219"/>
                  </a:lnTo>
                  <a:lnTo>
                    <a:pt x="124858" y="211775"/>
                  </a:lnTo>
                  <a:lnTo>
                    <a:pt x="248089" y="211775"/>
                  </a:lnTo>
                  <a:lnTo>
                    <a:pt x="233088" y="254294"/>
                  </a:lnTo>
                  <a:lnTo>
                    <a:pt x="230909" y="256824"/>
                  </a:lnTo>
                  <a:lnTo>
                    <a:pt x="206126" y="2852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47869" y="2417333"/>
            <a:ext cx="1909445" cy="21863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8620" marR="382905" algn="ctr">
              <a:lnSpc>
                <a:spcPts val="1730"/>
              </a:lnSpc>
              <a:spcBef>
                <a:spcPts val="250"/>
              </a:spcBef>
            </a:pPr>
            <a:r>
              <a:rPr sz="1500" b="1" spc="190" dirty="0">
                <a:solidFill>
                  <a:srgbClr val="F16629"/>
                </a:solidFill>
                <a:latin typeface="Trebuchet MS"/>
                <a:cs typeface="Trebuchet MS"/>
              </a:rPr>
              <a:t>Emotional </a:t>
            </a:r>
            <a:r>
              <a:rPr sz="1500" b="1" spc="185" dirty="0">
                <a:solidFill>
                  <a:srgbClr val="F16629"/>
                </a:solidFill>
                <a:latin typeface="Trebuchet MS"/>
                <a:cs typeface="Trebuchet MS"/>
              </a:rPr>
              <a:t>Benefits</a:t>
            </a:r>
            <a:endParaRPr sz="1500">
              <a:latin typeface="Trebuchet MS"/>
              <a:cs typeface="Trebuchet MS"/>
            </a:endParaRPr>
          </a:p>
          <a:p>
            <a:pPr marL="13970" marR="13970" indent="1270" algn="ctr">
              <a:lnSpc>
                <a:spcPts val="1280"/>
              </a:lnSpc>
              <a:spcBef>
                <a:spcPts val="745"/>
              </a:spcBef>
            </a:pPr>
            <a:r>
              <a:rPr sz="1150" spc="110" dirty="0">
                <a:latin typeface="Trebuchet MS"/>
                <a:cs typeface="Trebuchet MS"/>
              </a:rPr>
              <a:t>Users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feel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confident, </a:t>
            </a:r>
            <a:r>
              <a:rPr sz="1150" spc="105" dirty="0">
                <a:latin typeface="Trebuchet MS"/>
                <a:cs typeface="Trebuchet MS"/>
              </a:rPr>
              <a:t>empowered,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stress- </a:t>
            </a:r>
            <a:r>
              <a:rPr sz="1150" spc="55" dirty="0">
                <a:latin typeface="Trebuchet MS"/>
                <a:cs typeface="Trebuchet MS"/>
              </a:rPr>
              <a:t>free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with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a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reliable, </a:t>
            </a:r>
            <a:r>
              <a:rPr sz="1150" spc="100" dirty="0">
                <a:latin typeface="Trebuchet MS"/>
                <a:cs typeface="Trebuchet MS"/>
              </a:rPr>
              <a:t>secure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solution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that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145"/>
              </a:lnSpc>
            </a:pPr>
            <a:r>
              <a:rPr sz="1150" spc="85" dirty="0">
                <a:latin typeface="Trebuchet MS"/>
                <a:cs typeface="Trebuchet MS"/>
              </a:rPr>
              <a:t>simplifies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tasks,</a:t>
            </a:r>
            <a:r>
              <a:rPr sz="1150" spc="175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builds</a:t>
            </a:r>
            <a:endParaRPr sz="1150">
              <a:latin typeface="Trebuchet MS"/>
              <a:cs typeface="Trebuchet MS"/>
            </a:endParaRPr>
          </a:p>
          <a:p>
            <a:pPr marL="236854" marR="229235" indent="-3175" algn="ctr">
              <a:lnSpc>
                <a:spcPts val="1280"/>
              </a:lnSpc>
              <a:spcBef>
                <a:spcPts val="75"/>
              </a:spcBef>
            </a:pPr>
            <a:r>
              <a:rPr sz="1150" spc="50" dirty="0">
                <a:latin typeface="Trebuchet MS"/>
                <a:cs typeface="Trebuchet MS"/>
              </a:rPr>
              <a:t>trust,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offers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a </a:t>
            </a:r>
            <a:r>
              <a:rPr sz="1150" spc="105" dirty="0">
                <a:latin typeface="Trebuchet MS"/>
                <a:cs typeface="Trebuchet MS"/>
              </a:rPr>
              <a:t>smooth,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satisfying </a:t>
            </a:r>
            <a:r>
              <a:rPr sz="1150" spc="100" dirty="0">
                <a:latin typeface="Trebuchet MS"/>
                <a:cs typeface="Trebuchet MS"/>
              </a:rPr>
              <a:t>experience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that</a:t>
            </a:r>
            <a:endParaRPr sz="1150">
              <a:latin typeface="Trebuchet MS"/>
              <a:cs typeface="Trebuchet MS"/>
            </a:endParaRPr>
          </a:p>
          <a:p>
            <a:pPr marL="12065" marR="5080" algn="ctr">
              <a:lnSpc>
                <a:spcPts val="1220"/>
              </a:lnSpc>
              <a:spcBef>
                <a:spcPts val="55"/>
              </a:spcBef>
            </a:pPr>
            <a:r>
              <a:rPr sz="1150" spc="100" dirty="0">
                <a:latin typeface="Trebuchet MS"/>
                <a:cs typeface="Trebuchet MS"/>
              </a:rPr>
              <a:t>supports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their</a:t>
            </a:r>
            <a:r>
              <a:rPr sz="1150" spc="114" dirty="0">
                <a:latin typeface="Trebuchet MS"/>
                <a:cs typeface="Trebuchet MS"/>
              </a:rPr>
              <a:t> goals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and </a:t>
            </a:r>
            <a:r>
              <a:rPr sz="1150" spc="70" dirty="0">
                <a:latin typeface="Trebuchet MS"/>
                <a:cs typeface="Trebuchet MS"/>
              </a:rPr>
              <a:t>growth.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48130" y="1543314"/>
            <a:ext cx="2229485" cy="4230370"/>
            <a:chOff x="5448130" y="1543314"/>
            <a:chExt cx="2229485" cy="4230370"/>
          </a:xfrm>
        </p:grpSpPr>
        <p:sp>
          <p:nvSpPr>
            <p:cNvPr id="16" name="object 16"/>
            <p:cNvSpPr/>
            <p:nvPr/>
          </p:nvSpPr>
          <p:spPr>
            <a:xfrm>
              <a:off x="5448130" y="1950066"/>
              <a:ext cx="2229485" cy="3823970"/>
            </a:xfrm>
            <a:custGeom>
              <a:avLst/>
              <a:gdLst/>
              <a:ahLst/>
              <a:cxnLst/>
              <a:rect l="l" t="t" r="r" b="b"/>
              <a:pathLst>
                <a:path w="2229484" h="3823970">
                  <a:moveTo>
                    <a:pt x="222899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28998" y="0"/>
                  </a:lnTo>
                  <a:lnTo>
                    <a:pt x="222899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55868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511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97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39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93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55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75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71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50" y="760666"/>
                  </a:lnTo>
                  <a:lnTo>
                    <a:pt x="640969" y="739305"/>
                  </a:lnTo>
                  <a:lnTo>
                    <a:pt x="672439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79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2126" y="1763305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5">
                  <a:moveTo>
                    <a:pt x="130873" y="173380"/>
                  </a:moveTo>
                  <a:lnTo>
                    <a:pt x="124574" y="170256"/>
                  </a:lnTo>
                  <a:lnTo>
                    <a:pt x="118605" y="166509"/>
                  </a:lnTo>
                  <a:lnTo>
                    <a:pt x="113068" y="162191"/>
                  </a:lnTo>
                  <a:lnTo>
                    <a:pt x="86791" y="207733"/>
                  </a:lnTo>
                  <a:lnTo>
                    <a:pt x="93713" y="209435"/>
                  </a:lnTo>
                  <a:lnTo>
                    <a:pt x="100393" y="212013"/>
                  </a:lnTo>
                  <a:lnTo>
                    <a:pt x="106654" y="215404"/>
                  </a:lnTo>
                  <a:lnTo>
                    <a:pt x="130873" y="173380"/>
                  </a:lnTo>
                  <a:close/>
                </a:path>
                <a:path w="357504" h="357505">
                  <a:moveTo>
                    <a:pt x="131356" y="291592"/>
                  </a:moveTo>
                  <a:lnTo>
                    <a:pt x="130708" y="288378"/>
                  </a:lnTo>
                  <a:lnTo>
                    <a:pt x="126187" y="266026"/>
                  </a:lnTo>
                  <a:lnTo>
                    <a:pt x="116395" y="251510"/>
                  </a:lnTo>
                  <a:lnTo>
                    <a:pt x="112115" y="245148"/>
                  </a:lnTo>
                  <a:lnTo>
                    <a:pt x="102489" y="238671"/>
                  </a:lnTo>
                  <a:lnTo>
                    <a:pt x="102489" y="308470"/>
                  </a:lnTo>
                  <a:lnTo>
                    <a:pt x="102450" y="325374"/>
                  </a:lnTo>
                  <a:lnTo>
                    <a:pt x="28892" y="325374"/>
                  </a:lnTo>
                  <a:lnTo>
                    <a:pt x="28968" y="308470"/>
                  </a:lnTo>
                  <a:lnTo>
                    <a:pt x="55740" y="293712"/>
                  </a:lnTo>
                  <a:lnTo>
                    <a:pt x="55956" y="293712"/>
                  </a:lnTo>
                  <a:lnTo>
                    <a:pt x="61010" y="292938"/>
                  </a:lnTo>
                  <a:lnTo>
                    <a:pt x="70878" y="292938"/>
                  </a:lnTo>
                  <a:lnTo>
                    <a:pt x="75984" y="293712"/>
                  </a:lnTo>
                  <a:lnTo>
                    <a:pt x="80911" y="295211"/>
                  </a:lnTo>
                  <a:lnTo>
                    <a:pt x="87426" y="296913"/>
                  </a:lnTo>
                  <a:lnTo>
                    <a:pt x="93535" y="299897"/>
                  </a:lnTo>
                  <a:lnTo>
                    <a:pt x="98882" y="303987"/>
                  </a:lnTo>
                  <a:lnTo>
                    <a:pt x="101142" y="305777"/>
                  </a:lnTo>
                  <a:lnTo>
                    <a:pt x="102489" y="308470"/>
                  </a:lnTo>
                  <a:lnTo>
                    <a:pt x="102489" y="238671"/>
                  </a:lnTo>
                  <a:lnTo>
                    <a:pt x="91236" y="231076"/>
                  </a:lnTo>
                  <a:lnTo>
                    <a:pt x="84162" y="229654"/>
                  </a:lnTo>
                  <a:lnTo>
                    <a:pt x="84162" y="269887"/>
                  </a:lnTo>
                  <a:lnTo>
                    <a:pt x="82740" y="277075"/>
                  </a:lnTo>
                  <a:lnTo>
                    <a:pt x="78803" y="282943"/>
                  </a:lnTo>
                  <a:lnTo>
                    <a:pt x="72948" y="286918"/>
                  </a:lnTo>
                  <a:lnTo>
                    <a:pt x="65786" y="288378"/>
                  </a:lnTo>
                  <a:lnTo>
                    <a:pt x="58394" y="286918"/>
                  </a:lnTo>
                  <a:lnTo>
                    <a:pt x="58534" y="286918"/>
                  </a:lnTo>
                  <a:lnTo>
                    <a:pt x="52679" y="282943"/>
                  </a:lnTo>
                  <a:lnTo>
                    <a:pt x="48729" y="277075"/>
                  </a:lnTo>
                  <a:lnTo>
                    <a:pt x="47307" y="269887"/>
                  </a:lnTo>
                  <a:lnTo>
                    <a:pt x="48768" y="262712"/>
                  </a:lnTo>
                  <a:lnTo>
                    <a:pt x="52743" y="256870"/>
                  </a:lnTo>
                  <a:lnTo>
                    <a:pt x="58674" y="252933"/>
                  </a:lnTo>
                  <a:lnTo>
                    <a:pt x="65671" y="251510"/>
                  </a:lnTo>
                  <a:lnTo>
                    <a:pt x="72859" y="252933"/>
                  </a:lnTo>
                  <a:lnTo>
                    <a:pt x="78727" y="256870"/>
                  </a:lnTo>
                  <a:lnTo>
                    <a:pt x="82702" y="262712"/>
                  </a:lnTo>
                  <a:lnTo>
                    <a:pt x="84162" y="269887"/>
                  </a:lnTo>
                  <a:lnTo>
                    <a:pt x="84162" y="229654"/>
                  </a:lnTo>
                  <a:lnTo>
                    <a:pt x="40106" y="231076"/>
                  </a:lnTo>
                  <a:lnTo>
                    <a:pt x="5168" y="266026"/>
                  </a:lnTo>
                  <a:lnTo>
                    <a:pt x="0" y="291592"/>
                  </a:lnTo>
                  <a:lnTo>
                    <a:pt x="5168" y="317157"/>
                  </a:lnTo>
                  <a:lnTo>
                    <a:pt x="19240" y="338023"/>
                  </a:lnTo>
                  <a:lnTo>
                    <a:pt x="40106" y="352094"/>
                  </a:lnTo>
                  <a:lnTo>
                    <a:pt x="65671" y="357263"/>
                  </a:lnTo>
                  <a:lnTo>
                    <a:pt x="91236" y="352094"/>
                  </a:lnTo>
                  <a:lnTo>
                    <a:pt x="112115" y="338023"/>
                  </a:lnTo>
                  <a:lnTo>
                    <a:pt x="120650" y="325374"/>
                  </a:lnTo>
                  <a:lnTo>
                    <a:pt x="126187" y="317157"/>
                  </a:lnTo>
                  <a:lnTo>
                    <a:pt x="131076" y="292938"/>
                  </a:lnTo>
                  <a:lnTo>
                    <a:pt x="131356" y="291592"/>
                  </a:lnTo>
                  <a:close/>
                </a:path>
                <a:path w="357504" h="357505">
                  <a:moveTo>
                    <a:pt x="206006" y="304723"/>
                  </a:moveTo>
                  <a:lnTo>
                    <a:pt x="205295" y="300380"/>
                  </a:lnTo>
                  <a:lnTo>
                    <a:pt x="204927" y="295986"/>
                  </a:lnTo>
                  <a:lnTo>
                    <a:pt x="204901" y="288963"/>
                  </a:lnTo>
                  <a:lnTo>
                    <a:pt x="205041" y="286321"/>
                  </a:lnTo>
                  <a:lnTo>
                    <a:pt x="205320" y="283718"/>
                  </a:lnTo>
                  <a:lnTo>
                    <a:pt x="151942" y="283718"/>
                  </a:lnTo>
                  <a:lnTo>
                    <a:pt x="152222" y="286321"/>
                  </a:lnTo>
                  <a:lnTo>
                    <a:pt x="152361" y="288963"/>
                  </a:lnTo>
                  <a:lnTo>
                    <a:pt x="152336" y="295986"/>
                  </a:lnTo>
                  <a:lnTo>
                    <a:pt x="151968" y="300380"/>
                  </a:lnTo>
                  <a:lnTo>
                    <a:pt x="151257" y="304723"/>
                  </a:lnTo>
                  <a:lnTo>
                    <a:pt x="206006" y="304723"/>
                  </a:lnTo>
                  <a:close/>
                </a:path>
                <a:path w="357504" h="357505">
                  <a:moveTo>
                    <a:pt x="257441" y="81432"/>
                  </a:moveTo>
                  <a:lnTo>
                    <a:pt x="256590" y="77228"/>
                  </a:lnTo>
                  <a:lnTo>
                    <a:pt x="251040" y="49733"/>
                  </a:lnTo>
                  <a:lnTo>
                    <a:pt x="238760" y="31521"/>
                  </a:lnTo>
                  <a:lnTo>
                    <a:pt x="233591" y="23850"/>
                  </a:lnTo>
                  <a:lnTo>
                    <a:pt x="221449" y="15671"/>
                  </a:lnTo>
                  <a:lnTo>
                    <a:pt x="221449" y="123151"/>
                  </a:lnTo>
                  <a:lnTo>
                    <a:pt x="130187" y="123151"/>
                  </a:lnTo>
                  <a:lnTo>
                    <a:pt x="149009" y="87947"/>
                  </a:lnTo>
                  <a:lnTo>
                    <a:pt x="163398" y="83769"/>
                  </a:lnTo>
                  <a:lnTo>
                    <a:pt x="163652" y="83769"/>
                  </a:lnTo>
                  <a:lnTo>
                    <a:pt x="170002" y="82804"/>
                  </a:lnTo>
                  <a:lnTo>
                    <a:pt x="182219" y="82804"/>
                  </a:lnTo>
                  <a:lnTo>
                    <a:pt x="188569" y="83769"/>
                  </a:lnTo>
                  <a:lnTo>
                    <a:pt x="194652" y="85636"/>
                  </a:lnTo>
                  <a:lnTo>
                    <a:pt x="202730" y="87744"/>
                  </a:lnTo>
                  <a:lnTo>
                    <a:pt x="221449" y="123151"/>
                  </a:lnTo>
                  <a:lnTo>
                    <a:pt x="221449" y="15671"/>
                  </a:lnTo>
                  <a:lnTo>
                    <a:pt x="207708" y="6400"/>
                  </a:lnTo>
                  <a:lnTo>
                    <a:pt x="198704" y="4584"/>
                  </a:lnTo>
                  <a:lnTo>
                    <a:pt x="198704" y="54381"/>
                  </a:lnTo>
                  <a:lnTo>
                    <a:pt x="196900" y="63271"/>
                  </a:lnTo>
                  <a:lnTo>
                    <a:pt x="192011" y="70535"/>
                  </a:lnTo>
                  <a:lnTo>
                    <a:pt x="184746" y="75438"/>
                  </a:lnTo>
                  <a:lnTo>
                    <a:pt x="175844" y="77228"/>
                  </a:lnTo>
                  <a:lnTo>
                    <a:pt x="166954" y="75438"/>
                  </a:lnTo>
                  <a:lnTo>
                    <a:pt x="159689" y="70535"/>
                  </a:lnTo>
                  <a:lnTo>
                    <a:pt x="154787" y="63271"/>
                  </a:lnTo>
                  <a:lnTo>
                    <a:pt x="152996" y="54381"/>
                  </a:lnTo>
                  <a:lnTo>
                    <a:pt x="154813" y="45478"/>
                  </a:lnTo>
                  <a:lnTo>
                    <a:pt x="159727" y="38214"/>
                  </a:lnTo>
                  <a:lnTo>
                    <a:pt x="167030" y="33324"/>
                  </a:lnTo>
                  <a:lnTo>
                    <a:pt x="175844" y="31521"/>
                  </a:lnTo>
                  <a:lnTo>
                    <a:pt x="184746" y="33324"/>
                  </a:lnTo>
                  <a:lnTo>
                    <a:pt x="192011" y="38214"/>
                  </a:lnTo>
                  <a:lnTo>
                    <a:pt x="196900" y="45478"/>
                  </a:lnTo>
                  <a:lnTo>
                    <a:pt x="198704" y="54381"/>
                  </a:lnTo>
                  <a:lnTo>
                    <a:pt x="198704" y="4584"/>
                  </a:lnTo>
                  <a:lnTo>
                    <a:pt x="144310" y="6400"/>
                  </a:lnTo>
                  <a:lnTo>
                    <a:pt x="100977" y="49733"/>
                  </a:lnTo>
                  <a:lnTo>
                    <a:pt x="94576" y="81432"/>
                  </a:lnTo>
                  <a:lnTo>
                    <a:pt x="100977" y="113131"/>
                  </a:lnTo>
                  <a:lnTo>
                    <a:pt x="118427" y="139014"/>
                  </a:lnTo>
                  <a:lnTo>
                    <a:pt x="144310" y="156464"/>
                  </a:lnTo>
                  <a:lnTo>
                    <a:pt x="176009" y="162864"/>
                  </a:lnTo>
                  <a:lnTo>
                    <a:pt x="207708" y="156464"/>
                  </a:lnTo>
                  <a:lnTo>
                    <a:pt x="233591" y="139014"/>
                  </a:lnTo>
                  <a:lnTo>
                    <a:pt x="244284" y="123151"/>
                  </a:lnTo>
                  <a:lnTo>
                    <a:pt x="251040" y="113131"/>
                  </a:lnTo>
                  <a:lnTo>
                    <a:pt x="257162" y="82804"/>
                  </a:lnTo>
                  <a:lnTo>
                    <a:pt x="257441" y="81432"/>
                  </a:lnTo>
                  <a:close/>
                </a:path>
                <a:path w="357504" h="357505">
                  <a:moveTo>
                    <a:pt x="266166" y="208788"/>
                  </a:moveTo>
                  <a:lnTo>
                    <a:pt x="239204" y="162090"/>
                  </a:lnTo>
                  <a:lnTo>
                    <a:pt x="233591" y="166458"/>
                  </a:lnTo>
                  <a:lnTo>
                    <a:pt x="227533" y="170243"/>
                  </a:lnTo>
                  <a:lnTo>
                    <a:pt x="221132" y="173380"/>
                  </a:lnTo>
                  <a:lnTo>
                    <a:pt x="246938" y="217563"/>
                  </a:lnTo>
                  <a:lnTo>
                    <a:pt x="252958" y="213855"/>
                  </a:lnTo>
                  <a:lnTo>
                    <a:pt x="259410" y="210908"/>
                  </a:lnTo>
                  <a:lnTo>
                    <a:pt x="266166" y="208788"/>
                  </a:lnTo>
                  <a:close/>
                </a:path>
                <a:path w="357504" h="357505">
                  <a:moveTo>
                    <a:pt x="357263" y="291592"/>
                  </a:moveTo>
                  <a:lnTo>
                    <a:pt x="342315" y="251510"/>
                  </a:lnTo>
                  <a:lnTo>
                    <a:pt x="328409" y="238671"/>
                  </a:lnTo>
                  <a:lnTo>
                    <a:pt x="328409" y="308470"/>
                  </a:lnTo>
                  <a:lnTo>
                    <a:pt x="328371" y="325374"/>
                  </a:lnTo>
                  <a:lnTo>
                    <a:pt x="254812" y="325374"/>
                  </a:lnTo>
                  <a:lnTo>
                    <a:pt x="254876" y="308470"/>
                  </a:lnTo>
                  <a:lnTo>
                    <a:pt x="281647" y="293712"/>
                  </a:lnTo>
                  <a:lnTo>
                    <a:pt x="281876" y="293712"/>
                  </a:lnTo>
                  <a:lnTo>
                    <a:pt x="286931" y="292938"/>
                  </a:lnTo>
                  <a:lnTo>
                    <a:pt x="296799" y="292938"/>
                  </a:lnTo>
                  <a:lnTo>
                    <a:pt x="301904" y="293712"/>
                  </a:lnTo>
                  <a:lnTo>
                    <a:pt x="306819" y="295211"/>
                  </a:lnTo>
                  <a:lnTo>
                    <a:pt x="313334" y="296913"/>
                  </a:lnTo>
                  <a:lnTo>
                    <a:pt x="319455" y="299897"/>
                  </a:lnTo>
                  <a:lnTo>
                    <a:pt x="324789" y="303987"/>
                  </a:lnTo>
                  <a:lnTo>
                    <a:pt x="327050" y="305777"/>
                  </a:lnTo>
                  <a:lnTo>
                    <a:pt x="328409" y="308470"/>
                  </a:lnTo>
                  <a:lnTo>
                    <a:pt x="328409" y="238671"/>
                  </a:lnTo>
                  <a:lnTo>
                    <a:pt x="317157" y="231076"/>
                  </a:lnTo>
                  <a:lnTo>
                    <a:pt x="310083" y="229654"/>
                  </a:lnTo>
                  <a:lnTo>
                    <a:pt x="310083" y="269887"/>
                  </a:lnTo>
                  <a:lnTo>
                    <a:pt x="308660" y="277075"/>
                  </a:lnTo>
                  <a:lnTo>
                    <a:pt x="304723" y="282943"/>
                  </a:lnTo>
                  <a:lnTo>
                    <a:pt x="298869" y="286918"/>
                  </a:lnTo>
                  <a:lnTo>
                    <a:pt x="291693" y="288378"/>
                  </a:lnTo>
                  <a:lnTo>
                    <a:pt x="284302" y="286918"/>
                  </a:lnTo>
                  <a:lnTo>
                    <a:pt x="284454" y="286918"/>
                  </a:lnTo>
                  <a:lnTo>
                    <a:pt x="278587" y="282943"/>
                  </a:lnTo>
                  <a:lnTo>
                    <a:pt x="274650" y="277075"/>
                  </a:lnTo>
                  <a:lnTo>
                    <a:pt x="273227" y="269887"/>
                  </a:lnTo>
                  <a:lnTo>
                    <a:pt x="274675" y="262712"/>
                  </a:lnTo>
                  <a:lnTo>
                    <a:pt x="278650" y="256870"/>
                  </a:lnTo>
                  <a:lnTo>
                    <a:pt x="284581" y="252933"/>
                  </a:lnTo>
                  <a:lnTo>
                    <a:pt x="291592" y="251510"/>
                  </a:lnTo>
                  <a:lnTo>
                    <a:pt x="298767" y="252933"/>
                  </a:lnTo>
                  <a:lnTo>
                    <a:pt x="304647" y="256870"/>
                  </a:lnTo>
                  <a:lnTo>
                    <a:pt x="308610" y="262712"/>
                  </a:lnTo>
                  <a:lnTo>
                    <a:pt x="310083" y="269887"/>
                  </a:lnTo>
                  <a:lnTo>
                    <a:pt x="310083" y="229654"/>
                  </a:lnTo>
                  <a:lnTo>
                    <a:pt x="266026" y="231076"/>
                  </a:lnTo>
                  <a:lnTo>
                    <a:pt x="231076" y="266026"/>
                  </a:lnTo>
                  <a:lnTo>
                    <a:pt x="225907" y="291592"/>
                  </a:lnTo>
                  <a:lnTo>
                    <a:pt x="231076" y="317157"/>
                  </a:lnTo>
                  <a:lnTo>
                    <a:pt x="245148" y="338023"/>
                  </a:lnTo>
                  <a:lnTo>
                    <a:pt x="266026" y="352094"/>
                  </a:lnTo>
                  <a:lnTo>
                    <a:pt x="291592" y="357263"/>
                  </a:lnTo>
                  <a:lnTo>
                    <a:pt x="317157" y="352094"/>
                  </a:lnTo>
                  <a:lnTo>
                    <a:pt x="338023" y="338023"/>
                  </a:lnTo>
                  <a:lnTo>
                    <a:pt x="346557" y="325374"/>
                  </a:lnTo>
                  <a:lnTo>
                    <a:pt x="352094" y="317157"/>
                  </a:lnTo>
                  <a:lnTo>
                    <a:pt x="356984" y="292938"/>
                  </a:lnTo>
                  <a:lnTo>
                    <a:pt x="357263" y="291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588343" y="2417333"/>
            <a:ext cx="1940560" cy="21863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503555" marR="490855" indent="-635" algn="ctr">
              <a:lnSpc>
                <a:spcPts val="1730"/>
              </a:lnSpc>
              <a:spcBef>
                <a:spcPts val="250"/>
              </a:spcBef>
            </a:pPr>
            <a:r>
              <a:rPr sz="1500" b="1" spc="190" dirty="0">
                <a:solidFill>
                  <a:srgbClr val="F16629"/>
                </a:solidFill>
                <a:latin typeface="Trebuchet MS"/>
                <a:cs typeface="Trebuchet MS"/>
              </a:rPr>
              <a:t>Social </a:t>
            </a:r>
            <a:r>
              <a:rPr sz="1500" b="1" spc="185" dirty="0">
                <a:solidFill>
                  <a:srgbClr val="F16629"/>
                </a:solidFill>
                <a:latin typeface="Trebuchet MS"/>
                <a:cs typeface="Trebuchet MS"/>
              </a:rPr>
              <a:t>Benefits</a:t>
            </a:r>
            <a:endParaRPr sz="1500">
              <a:latin typeface="Trebuchet MS"/>
              <a:cs typeface="Trebuchet MS"/>
            </a:endParaRPr>
          </a:p>
          <a:p>
            <a:pPr marL="12700" marR="5080" indent="5715" algn="ctr">
              <a:lnSpc>
                <a:spcPct val="92300"/>
              </a:lnSpc>
              <a:spcBef>
                <a:spcPts val="725"/>
              </a:spcBef>
            </a:pPr>
            <a:r>
              <a:rPr sz="1150" spc="110" dirty="0">
                <a:latin typeface="Trebuchet MS"/>
                <a:cs typeface="Trebuchet MS"/>
              </a:rPr>
              <a:t>Users gain </a:t>
            </a:r>
            <a:r>
              <a:rPr sz="1150" spc="60" dirty="0">
                <a:latin typeface="Trebuchet MS"/>
                <a:cs typeface="Trebuchet MS"/>
              </a:rPr>
              <a:t>better </a:t>
            </a:r>
            <a:r>
              <a:rPr sz="1150" spc="75" dirty="0">
                <a:latin typeface="Trebuchet MS"/>
                <a:cs typeface="Trebuchet MS"/>
              </a:rPr>
              <a:t>collaboration,</a:t>
            </a:r>
            <a:r>
              <a:rPr sz="1150" spc="19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enhanced </a:t>
            </a:r>
            <a:r>
              <a:rPr sz="1150" spc="95" dirty="0">
                <a:latin typeface="Trebuchet MS"/>
                <a:cs typeface="Trebuchet MS"/>
              </a:rPr>
              <a:t>communication, </a:t>
            </a:r>
            <a:r>
              <a:rPr sz="1150" spc="100" dirty="0">
                <a:latin typeface="Trebuchet MS"/>
                <a:cs typeface="Trebuchet MS"/>
              </a:rPr>
              <a:t>increased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transparency, </a:t>
            </a:r>
            <a:r>
              <a:rPr sz="1150" spc="114" dirty="0">
                <a:latin typeface="Trebuchet MS"/>
                <a:cs typeface="Trebuchet MS"/>
              </a:rPr>
              <a:t>and </a:t>
            </a:r>
            <a:r>
              <a:rPr sz="1150" spc="95" dirty="0">
                <a:latin typeface="Trebuchet MS"/>
                <a:cs typeface="Trebuchet MS"/>
              </a:rPr>
              <a:t>stronger</a:t>
            </a:r>
            <a:r>
              <a:rPr sz="1150" spc="114" dirty="0">
                <a:latin typeface="Trebuchet MS"/>
                <a:cs typeface="Trebuchet MS"/>
              </a:rPr>
              <a:t> community </a:t>
            </a:r>
            <a:r>
              <a:rPr sz="1150" spc="150" dirty="0">
                <a:latin typeface="Trebuchet MS"/>
                <a:cs typeface="Trebuchet MS"/>
              </a:rPr>
              <a:t>engagement—</a:t>
            </a:r>
            <a:r>
              <a:rPr sz="1150" spc="75" dirty="0">
                <a:latin typeface="Trebuchet MS"/>
                <a:cs typeface="Trebuchet MS"/>
              </a:rPr>
              <a:t>fostering </a:t>
            </a:r>
            <a:r>
              <a:rPr sz="1150" spc="100" dirty="0">
                <a:latin typeface="Trebuchet MS"/>
                <a:cs typeface="Trebuchet MS"/>
              </a:rPr>
              <a:t>teamwork,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shared </a:t>
            </a:r>
            <a:r>
              <a:rPr sz="1150" spc="105" dirty="0">
                <a:latin typeface="Trebuchet MS"/>
                <a:cs typeface="Trebuchet MS"/>
              </a:rPr>
              <a:t>success,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a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more </a:t>
            </a:r>
            <a:r>
              <a:rPr sz="1150" spc="90" dirty="0">
                <a:latin typeface="Trebuchet MS"/>
                <a:cs typeface="Trebuchet MS"/>
              </a:rPr>
              <a:t>connected,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inclusive</a:t>
            </a:r>
            <a:endParaRPr sz="1150">
              <a:latin typeface="Trebuchet MS"/>
              <a:cs typeface="Trebuchet MS"/>
            </a:endParaRPr>
          </a:p>
          <a:p>
            <a:pPr marR="40640" algn="ctr">
              <a:lnSpc>
                <a:spcPts val="1215"/>
              </a:lnSpc>
            </a:pPr>
            <a:r>
              <a:rPr sz="1150" spc="90" dirty="0">
                <a:latin typeface="Trebuchet MS"/>
                <a:cs typeface="Trebuchet MS"/>
              </a:rPr>
              <a:t>working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807289" y="1543314"/>
            <a:ext cx="2229485" cy="4230370"/>
            <a:chOff x="7807289" y="1543314"/>
            <a:chExt cx="2229485" cy="4230370"/>
          </a:xfrm>
        </p:grpSpPr>
        <p:sp>
          <p:nvSpPr>
            <p:cNvPr id="21" name="object 21"/>
            <p:cNvSpPr/>
            <p:nvPr/>
          </p:nvSpPr>
          <p:spPr>
            <a:xfrm>
              <a:off x="7807289" y="1950066"/>
              <a:ext cx="2229485" cy="3823970"/>
            </a:xfrm>
            <a:custGeom>
              <a:avLst/>
              <a:gdLst/>
              <a:ahLst/>
              <a:cxnLst/>
              <a:rect l="l" t="t" r="r" b="b"/>
              <a:pathLst>
                <a:path w="2229484" h="3823970">
                  <a:moveTo>
                    <a:pt x="222899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28998" y="0"/>
                  </a:lnTo>
                  <a:lnTo>
                    <a:pt x="222899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5037" y="1543314"/>
              <a:ext cx="813503" cy="8135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978390" y="2417333"/>
            <a:ext cx="1881505" cy="234886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73075" marR="463550" indent="1270" algn="ctr">
              <a:lnSpc>
                <a:spcPts val="1730"/>
              </a:lnSpc>
              <a:spcBef>
                <a:spcPts val="250"/>
              </a:spcBef>
            </a:pPr>
            <a:r>
              <a:rPr sz="1500" b="1" spc="240" dirty="0">
                <a:solidFill>
                  <a:srgbClr val="F16629"/>
                </a:solidFill>
                <a:latin typeface="Trebuchet MS"/>
                <a:cs typeface="Trebuchet MS"/>
              </a:rPr>
              <a:t>Macro </a:t>
            </a:r>
            <a:r>
              <a:rPr sz="1500" b="1" spc="185" dirty="0">
                <a:solidFill>
                  <a:srgbClr val="F16629"/>
                </a:solidFill>
                <a:latin typeface="Trebuchet MS"/>
                <a:cs typeface="Trebuchet MS"/>
              </a:rPr>
              <a:t>Benefits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1330"/>
              </a:lnSpc>
              <a:spcBef>
                <a:spcPts val="620"/>
              </a:spcBef>
            </a:pPr>
            <a:r>
              <a:rPr sz="1150" spc="95" dirty="0">
                <a:latin typeface="Trebuchet MS"/>
                <a:cs typeface="Trebuchet MS"/>
              </a:rPr>
              <a:t>Our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solution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will</a:t>
            </a:r>
            <a:r>
              <a:rPr sz="1150" spc="19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impact</a:t>
            </a:r>
            <a:endParaRPr sz="1150">
              <a:latin typeface="Trebuchet MS"/>
              <a:cs typeface="Trebuchet MS"/>
            </a:endParaRPr>
          </a:p>
          <a:p>
            <a:pPr marL="156845" marR="149225" indent="225425">
              <a:lnSpc>
                <a:spcPts val="1280"/>
              </a:lnSpc>
              <a:spcBef>
                <a:spcPts val="75"/>
              </a:spcBef>
            </a:pPr>
            <a:r>
              <a:rPr sz="1150" spc="135" dirty="0">
                <a:latin typeface="Trebuchet MS"/>
                <a:cs typeface="Trebuchet MS"/>
              </a:rPr>
              <a:t>**society**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by </a:t>
            </a:r>
            <a:r>
              <a:rPr sz="1150" spc="114" dirty="0">
                <a:latin typeface="Trebuchet MS"/>
                <a:cs typeface="Trebuchet MS"/>
              </a:rPr>
              <a:t>improving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access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to</a:t>
            </a:r>
            <a:endParaRPr sz="1150">
              <a:latin typeface="Trebuchet MS"/>
              <a:cs typeface="Trebuchet MS"/>
            </a:endParaRPr>
          </a:p>
          <a:p>
            <a:pPr marL="381000">
              <a:lnSpc>
                <a:spcPts val="1175"/>
              </a:lnSpc>
            </a:pPr>
            <a:r>
              <a:rPr sz="1150" spc="55" dirty="0">
                <a:latin typeface="Trebuchet MS"/>
                <a:cs typeface="Trebuchet MS"/>
              </a:rPr>
              <a:t>efficient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tools,</a:t>
            </a:r>
            <a:endParaRPr sz="1150">
              <a:latin typeface="Trebuchet MS"/>
              <a:cs typeface="Trebuchet MS"/>
            </a:endParaRPr>
          </a:p>
          <a:p>
            <a:pPr marL="74930" marR="64135" indent="-6350" algn="ctr">
              <a:lnSpc>
                <a:spcPts val="1280"/>
              </a:lnSpc>
              <a:spcBef>
                <a:spcPts val="45"/>
              </a:spcBef>
            </a:pPr>
            <a:r>
              <a:rPr sz="1150" spc="155" dirty="0">
                <a:latin typeface="Trebuchet MS"/>
                <a:cs typeface="Trebuchet MS"/>
              </a:rPr>
              <a:t>**economy**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by </a:t>
            </a:r>
            <a:r>
              <a:rPr sz="1150" spc="105" dirty="0">
                <a:latin typeface="Trebuchet MS"/>
                <a:cs typeface="Trebuchet MS"/>
              </a:rPr>
              <a:t>boosting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productivity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0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reducing operational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costs,</a:t>
            </a:r>
            <a:r>
              <a:rPr sz="1150" spc="17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and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175"/>
              </a:lnSpc>
            </a:pPr>
            <a:r>
              <a:rPr sz="1150" spc="140" dirty="0">
                <a:latin typeface="Trebuchet MS"/>
                <a:cs typeface="Trebuchet MS"/>
              </a:rPr>
              <a:t>**ecology**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by</a:t>
            </a:r>
            <a:endParaRPr sz="1150">
              <a:latin typeface="Trebuchet MS"/>
              <a:cs typeface="Trebuchet MS"/>
            </a:endParaRPr>
          </a:p>
          <a:p>
            <a:pPr marL="152400" marR="144780" algn="ctr">
              <a:lnSpc>
                <a:spcPts val="1280"/>
              </a:lnSpc>
              <a:spcBef>
                <a:spcPts val="45"/>
              </a:spcBef>
            </a:pPr>
            <a:r>
              <a:rPr sz="1150" spc="105" dirty="0">
                <a:latin typeface="Trebuchet MS"/>
                <a:cs typeface="Trebuchet MS"/>
              </a:rPr>
              <a:t>minimizing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resource </a:t>
            </a:r>
            <a:r>
              <a:rPr sz="1150" spc="100" dirty="0">
                <a:latin typeface="Trebuchet MS"/>
                <a:cs typeface="Trebuchet MS"/>
              </a:rPr>
              <a:t>waste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91" y="2584599"/>
            <a:ext cx="2237133" cy="226967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11605" y="1754825"/>
            <a:ext cx="5939155" cy="1220470"/>
          </a:xfrm>
          <a:custGeom>
            <a:avLst/>
            <a:gdLst/>
            <a:ahLst/>
            <a:cxnLst/>
            <a:rect l="l" t="t" r="r" b="b"/>
            <a:pathLst>
              <a:path w="5939155" h="1220470">
                <a:moveTo>
                  <a:pt x="5938573" y="1220254"/>
                </a:moveTo>
                <a:lnTo>
                  <a:pt x="0" y="1220254"/>
                </a:lnTo>
                <a:lnTo>
                  <a:pt x="0" y="0"/>
                </a:lnTo>
                <a:lnTo>
                  <a:pt x="5938573" y="0"/>
                </a:lnTo>
                <a:lnTo>
                  <a:pt x="5938573" y="122025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1605" y="3137780"/>
            <a:ext cx="5939155" cy="1220470"/>
          </a:xfrm>
          <a:custGeom>
            <a:avLst/>
            <a:gdLst/>
            <a:ahLst/>
            <a:cxnLst/>
            <a:rect l="l" t="t" r="r" b="b"/>
            <a:pathLst>
              <a:path w="5939155" h="1220470">
                <a:moveTo>
                  <a:pt x="5938573" y="1220254"/>
                </a:moveTo>
                <a:lnTo>
                  <a:pt x="0" y="1220254"/>
                </a:lnTo>
                <a:lnTo>
                  <a:pt x="0" y="0"/>
                </a:lnTo>
                <a:lnTo>
                  <a:pt x="5938573" y="0"/>
                </a:lnTo>
                <a:lnTo>
                  <a:pt x="5938573" y="122025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89386" y="1888556"/>
            <a:ext cx="3072130" cy="2273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190" dirty="0">
                <a:solidFill>
                  <a:srgbClr val="BF0000"/>
                </a:solidFill>
                <a:latin typeface="Trebuchet MS"/>
                <a:cs typeface="Trebuchet MS"/>
              </a:rPr>
              <a:t>Direct</a:t>
            </a:r>
            <a:endParaRPr sz="1800">
              <a:latin typeface="Trebuchet MS"/>
              <a:cs typeface="Trebuchet MS"/>
            </a:endParaRPr>
          </a:p>
          <a:p>
            <a:pPr marL="12700" marR="1156335">
              <a:lnSpc>
                <a:spcPts val="1540"/>
              </a:lnSpc>
              <a:spcBef>
                <a:spcPts val="1615"/>
              </a:spcBef>
            </a:pPr>
            <a:r>
              <a:rPr sz="1400" spc="90" dirty="0">
                <a:latin typeface="Trebuchet MS"/>
                <a:cs typeface="Trebuchet MS"/>
              </a:rPr>
              <a:t>Philips</a:t>
            </a:r>
            <a:r>
              <a:rPr sz="1400" spc="100" dirty="0">
                <a:latin typeface="Trebuchet MS"/>
                <a:cs typeface="Trebuchet MS"/>
              </a:rPr>
              <a:t> </a:t>
            </a:r>
            <a:r>
              <a:rPr sz="1400" spc="75" dirty="0">
                <a:latin typeface="Trebuchet MS"/>
                <a:cs typeface="Trebuchet MS"/>
              </a:rPr>
              <a:t>India,</a:t>
            </a:r>
            <a:r>
              <a:rPr sz="1400" spc="140" dirty="0">
                <a:latin typeface="Trebuchet MS"/>
                <a:cs typeface="Trebuchet MS"/>
              </a:rPr>
              <a:t> </a:t>
            </a:r>
            <a:r>
              <a:rPr sz="1400" spc="130" dirty="0">
                <a:latin typeface="Trebuchet MS"/>
                <a:cs typeface="Trebuchet MS"/>
              </a:rPr>
              <a:t>Inogen </a:t>
            </a:r>
            <a:r>
              <a:rPr sz="1400" spc="140" dirty="0">
                <a:latin typeface="Trebuchet MS"/>
                <a:cs typeface="Trebuchet MS"/>
              </a:rPr>
              <a:t>ResMed,</a:t>
            </a:r>
            <a:r>
              <a:rPr sz="1400" spc="135" dirty="0">
                <a:latin typeface="Trebuchet MS"/>
                <a:cs typeface="Trebuchet MS"/>
              </a:rPr>
              <a:t> </a:t>
            </a:r>
            <a:r>
              <a:rPr sz="1400" spc="95" dirty="0">
                <a:latin typeface="Trebuchet MS"/>
                <a:cs typeface="Trebuchet MS"/>
              </a:rPr>
              <a:t>Caire</a:t>
            </a:r>
            <a:r>
              <a:rPr sz="1400" spc="165" dirty="0">
                <a:latin typeface="Trebuchet MS"/>
                <a:cs typeface="Trebuchet MS"/>
              </a:rPr>
              <a:t> </a:t>
            </a:r>
            <a:r>
              <a:rPr sz="1400" spc="45" dirty="0">
                <a:latin typeface="Trebuchet MS"/>
                <a:cs typeface="Trebuchet MS"/>
              </a:rPr>
              <a:t>Inc.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185" dirty="0">
                <a:solidFill>
                  <a:srgbClr val="BF0000"/>
                </a:solidFill>
                <a:latin typeface="Trebuchet MS"/>
                <a:cs typeface="Trebuchet MS"/>
              </a:rPr>
              <a:t>Indirect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540"/>
              </a:lnSpc>
              <a:spcBef>
                <a:spcPts val="1610"/>
              </a:spcBef>
            </a:pPr>
            <a:r>
              <a:rPr sz="1400" spc="114" dirty="0">
                <a:latin typeface="Trebuchet MS"/>
                <a:cs typeface="Trebuchet MS"/>
              </a:rPr>
              <a:t>HealthifyMe,</a:t>
            </a:r>
            <a:r>
              <a:rPr sz="1400" spc="120" dirty="0">
                <a:latin typeface="Trebuchet MS"/>
                <a:cs typeface="Trebuchet MS"/>
              </a:rPr>
              <a:t> </a:t>
            </a:r>
            <a:r>
              <a:rPr sz="1400" spc="130" dirty="0">
                <a:latin typeface="Trebuchet MS"/>
                <a:cs typeface="Trebuchet MS"/>
              </a:rPr>
              <a:t>Breathe</a:t>
            </a:r>
            <a:r>
              <a:rPr sz="1400" spc="155" dirty="0">
                <a:latin typeface="Trebuchet MS"/>
                <a:cs typeface="Trebuchet MS"/>
              </a:rPr>
              <a:t> </a:t>
            </a:r>
            <a:r>
              <a:rPr sz="1400" spc="160" dirty="0">
                <a:latin typeface="Trebuchet MS"/>
                <a:cs typeface="Trebuchet MS"/>
              </a:rPr>
              <a:t>Easy</a:t>
            </a:r>
            <a:r>
              <a:rPr sz="1400" spc="125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India </a:t>
            </a:r>
            <a:r>
              <a:rPr sz="1400" spc="114" dirty="0">
                <a:latin typeface="Trebuchet MS"/>
                <a:cs typeface="Trebuchet MS"/>
              </a:rPr>
              <a:t>Xiaomi</a:t>
            </a:r>
            <a:r>
              <a:rPr sz="1400" spc="120" dirty="0">
                <a:latin typeface="Trebuchet MS"/>
                <a:cs typeface="Trebuchet MS"/>
              </a:rPr>
              <a:t> </a:t>
            </a:r>
            <a:r>
              <a:rPr sz="1400" spc="130" dirty="0">
                <a:latin typeface="Trebuchet MS"/>
                <a:cs typeface="Trebuchet MS"/>
              </a:rPr>
              <a:t>Mi</a:t>
            </a:r>
            <a:r>
              <a:rPr sz="1400" spc="120" dirty="0">
                <a:latin typeface="Trebuchet MS"/>
                <a:cs typeface="Trebuchet MS"/>
              </a:rPr>
              <a:t> </a:t>
            </a:r>
            <a:r>
              <a:rPr sz="1400" spc="70" dirty="0">
                <a:latin typeface="Trebuchet MS"/>
                <a:cs typeface="Trebuchet MS"/>
              </a:rPr>
              <a:t>Air</a:t>
            </a:r>
            <a:r>
              <a:rPr sz="1400" spc="125" dirty="0">
                <a:latin typeface="Trebuchet MS"/>
                <a:cs typeface="Trebuchet MS"/>
              </a:rPr>
              <a:t> </a:t>
            </a:r>
            <a:r>
              <a:rPr sz="1400" spc="75" dirty="0">
                <a:latin typeface="Trebuchet MS"/>
                <a:cs typeface="Trebuchet MS"/>
              </a:rPr>
              <a:t>Purifiers,</a:t>
            </a:r>
            <a:r>
              <a:rPr sz="1400" spc="135" dirty="0">
                <a:latin typeface="Trebuchet MS"/>
                <a:cs typeface="Trebuchet MS"/>
              </a:rPr>
              <a:t> </a:t>
            </a:r>
            <a:r>
              <a:rPr sz="1400" spc="130" dirty="0">
                <a:latin typeface="Trebuchet MS"/>
                <a:cs typeface="Trebuchet MS"/>
              </a:rPr>
              <a:t>Withings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1605" y="4520736"/>
            <a:ext cx="5939155" cy="895350"/>
          </a:xfrm>
          <a:prstGeom prst="rect">
            <a:avLst/>
          </a:prstGeom>
          <a:solidFill>
            <a:srgbClr val="BF0000"/>
          </a:solidFill>
        </p:spPr>
        <p:txBody>
          <a:bodyPr vert="horz" wrap="square" lIns="0" tIns="3175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250"/>
              </a:spcBef>
            </a:pPr>
            <a:r>
              <a:rPr sz="1800" b="1" spc="22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800" b="1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254" dirty="0">
                <a:solidFill>
                  <a:srgbClr val="FFFFFF"/>
                </a:solidFill>
                <a:latin typeface="Trebuchet MS"/>
                <a:cs typeface="Trebuchet MS"/>
              </a:rPr>
              <a:t>UVP</a:t>
            </a:r>
            <a:endParaRPr sz="1800">
              <a:latin typeface="Trebuchet MS"/>
              <a:cs typeface="Trebuchet MS"/>
            </a:endParaRPr>
          </a:p>
          <a:p>
            <a:pPr marL="330200" marR="328295" algn="ctr">
              <a:lnSpc>
                <a:spcPts val="1540"/>
              </a:lnSpc>
              <a:spcBef>
                <a:spcPts val="1555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AI-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powered </a:t>
            </a:r>
            <a:r>
              <a:rPr sz="1400" spc="155" dirty="0">
                <a:solidFill>
                  <a:srgbClr val="FFFFFF"/>
                </a:solidFill>
                <a:latin typeface="Trebuchet MS"/>
                <a:cs typeface="Trebuchet MS"/>
              </a:rPr>
              <a:t>oxygen</a:t>
            </a:r>
            <a:r>
              <a:rPr sz="14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Trebuchet MS"/>
                <a:cs typeface="Trebuchet MS"/>
              </a:rPr>
              <a:t>concentrator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0" dirty="0">
                <a:solidFill>
                  <a:srgbClr val="FFFFFF"/>
                </a:solidFill>
                <a:latin typeface="Trebuchet MS"/>
                <a:cs typeface="Trebuchet MS"/>
              </a:rPr>
              <a:t>nebulizer,</a:t>
            </a:r>
            <a:r>
              <a:rPr sz="14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Trebuchet MS"/>
                <a:cs typeface="Trebuchet MS"/>
              </a:rPr>
              <a:t>stress- reduction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20" dirty="0">
                <a:solidFill>
                  <a:srgbClr val="FFFFFF"/>
                </a:solidFill>
                <a:latin typeface="Trebuchet MS"/>
                <a:cs typeface="Trebuchet MS"/>
              </a:rPr>
              <a:t>mode,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Trebuchet MS"/>
                <a:cs typeface="Trebuchet MS"/>
              </a:rPr>
              <a:t>portable,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affordable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0046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spc="310" dirty="0"/>
              <a:t>Competitors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756043" y="2047686"/>
            <a:ext cx="732155" cy="732155"/>
            <a:chOff x="3756043" y="2047686"/>
            <a:chExt cx="732155" cy="732155"/>
          </a:xfrm>
        </p:grpSpPr>
        <p:sp>
          <p:nvSpPr>
            <p:cNvPr id="10" name="object 10"/>
            <p:cNvSpPr/>
            <p:nvPr/>
          </p:nvSpPr>
          <p:spPr>
            <a:xfrm>
              <a:off x="3756043" y="2047686"/>
              <a:ext cx="732155" cy="732155"/>
            </a:xfrm>
            <a:custGeom>
              <a:avLst/>
              <a:gdLst/>
              <a:ahLst/>
              <a:cxnLst/>
              <a:rect l="l" t="t" r="r" b="b"/>
              <a:pathLst>
                <a:path w="732154" h="732155">
                  <a:moveTo>
                    <a:pt x="366076" y="732152"/>
                  </a:moveTo>
                  <a:lnTo>
                    <a:pt x="320156" y="729300"/>
                  </a:lnTo>
                  <a:lnTo>
                    <a:pt x="275938" y="720972"/>
                  </a:lnTo>
                  <a:lnTo>
                    <a:pt x="233765" y="707511"/>
                  </a:lnTo>
                  <a:lnTo>
                    <a:pt x="193981" y="689261"/>
                  </a:lnTo>
                  <a:lnTo>
                    <a:pt x="156928" y="666564"/>
                  </a:lnTo>
                  <a:lnTo>
                    <a:pt x="122949" y="639764"/>
                  </a:lnTo>
                  <a:lnTo>
                    <a:pt x="92388" y="609202"/>
                  </a:lnTo>
                  <a:lnTo>
                    <a:pt x="65588" y="575224"/>
                  </a:lnTo>
                  <a:lnTo>
                    <a:pt x="42891" y="538171"/>
                  </a:lnTo>
                  <a:lnTo>
                    <a:pt x="24640" y="498387"/>
                  </a:lnTo>
                  <a:lnTo>
                    <a:pt x="11180" y="456214"/>
                  </a:lnTo>
                  <a:lnTo>
                    <a:pt x="2852" y="411996"/>
                  </a:lnTo>
                  <a:lnTo>
                    <a:pt x="0" y="366076"/>
                  </a:lnTo>
                  <a:lnTo>
                    <a:pt x="2852" y="320156"/>
                  </a:lnTo>
                  <a:lnTo>
                    <a:pt x="11180" y="275938"/>
                  </a:lnTo>
                  <a:lnTo>
                    <a:pt x="24640" y="233765"/>
                  </a:lnTo>
                  <a:lnTo>
                    <a:pt x="42891" y="193981"/>
                  </a:lnTo>
                  <a:lnTo>
                    <a:pt x="65588" y="156928"/>
                  </a:lnTo>
                  <a:lnTo>
                    <a:pt x="92388" y="122949"/>
                  </a:lnTo>
                  <a:lnTo>
                    <a:pt x="122949" y="92388"/>
                  </a:lnTo>
                  <a:lnTo>
                    <a:pt x="156928" y="65588"/>
                  </a:lnTo>
                  <a:lnTo>
                    <a:pt x="193981" y="42891"/>
                  </a:lnTo>
                  <a:lnTo>
                    <a:pt x="233765" y="24640"/>
                  </a:lnTo>
                  <a:lnTo>
                    <a:pt x="275938" y="11180"/>
                  </a:lnTo>
                  <a:lnTo>
                    <a:pt x="320156" y="2852"/>
                  </a:lnTo>
                  <a:lnTo>
                    <a:pt x="366076" y="0"/>
                  </a:lnTo>
                  <a:lnTo>
                    <a:pt x="411996" y="2852"/>
                  </a:lnTo>
                  <a:lnTo>
                    <a:pt x="456214" y="11180"/>
                  </a:lnTo>
                  <a:lnTo>
                    <a:pt x="498387" y="24640"/>
                  </a:lnTo>
                  <a:lnTo>
                    <a:pt x="538171" y="42891"/>
                  </a:lnTo>
                  <a:lnTo>
                    <a:pt x="575224" y="65588"/>
                  </a:lnTo>
                  <a:lnTo>
                    <a:pt x="609202" y="92388"/>
                  </a:lnTo>
                  <a:lnTo>
                    <a:pt x="639764" y="122949"/>
                  </a:lnTo>
                  <a:lnTo>
                    <a:pt x="666564" y="156928"/>
                  </a:lnTo>
                  <a:lnTo>
                    <a:pt x="689261" y="193981"/>
                  </a:lnTo>
                  <a:lnTo>
                    <a:pt x="707511" y="233765"/>
                  </a:lnTo>
                  <a:lnTo>
                    <a:pt x="720972" y="275938"/>
                  </a:lnTo>
                  <a:lnTo>
                    <a:pt x="729300" y="320156"/>
                  </a:lnTo>
                  <a:lnTo>
                    <a:pt x="732152" y="366076"/>
                  </a:lnTo>
                  <a:lnTo>
                    <a:pt x="729300" y="411996"/>
                  </a:lnTo>
                  <a:lnTo>
                    <a:pt x="720972" y="456214"/>
                  </a:lnTo>
                  <a:lnTo>
                    <a:pt x="707511" y="498387"/>
                  </a:lnTo>
                  <a:lnTo>
                    <a:pt x="689261" y="538171"/>
                  </a:lnTo>
                  <a:lnTo>
                    <a:pt x="666564" y="575224"/>
                  </a:lnTo>
                  <a:lnTo>
                    <a:pt x="639764" y="609202"/>
                  </a:lnTo>
                  <a:lnTo>
                    <a:pt x="609202" y="639764"/>
                  </a:lnTo>
                  <a:lnTo>
                    <a:pt x="575224" y="666564"/>
                  </a:lnTo>
                  <a:lnTo>
                    <a:pt x="538171" y="689261"/>
                  </a:lnTo>
                  <a:lnTo>
                    <a:pt x="498387" y="707511"/>
                  </a:lnTo>
                  <a:lnTo>
                    <a:pt x="456214" y="720972"/>
                  </a:lnTo>
                  <a:lnTo>
                    <a:pt x="411996" y="729300"/>
                  </a:lnTo>
                  <a:lnTo>
                    <a:pt x="366076" y="732152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81660" y="2245877"/>
              <a:ext cx="289560" cy="327660"/>
            </a:xfrm>
            <a:custGeom>
              <a:avLst/>
              <a:gdLst/>
              <a:ahLst/>
              <a:cxnLst/>
              <a:rect l="l" t="t" r="r" b="b"/>
              <a:pathLst>
                <a:path w="289560" h="327660">
                  <a:moveTo>
                    <a:pt x="245160" y="327636"/>
                  </a:moveTo>
                  <a:lnTo>
                    <a:pt x="231197" y="322688"/>
                  </a:lnTo>
                  <a:lnTo>
                    <a:pt x="220107" y="312866"/>
                  </a:lnTo>
                  <a:lnTo>
                    <a:pt x="213406" y="299063"/>
                  </a:lnTo>
                  <a:lnTo>
                    <a:pt x="134862" y="299063"/>
                  </a:lnTo>
                  <a:lnTo>
                    <a:pt x="134862" y="201206"/>
                  </a:lnTo>
                  <a:lnTo>
                    <a:pt x="125340" y="197299"/>
                  </a:lnTo>
                  <a:lnTo>
                    <a:pt x="117310" y="191140"/>
                  </a:lnTo>
                  <a:lnTo>
                    <a:pt x="111154" y="183110"/>
                  </a:lnTo>
                  <a:lnTo>
                    <a:pt x="107251" y="173588"/>
                  </a:lnTo>
                  <a:lnTo>
                    <a:pt x="106387" y="158269"/>
                  </a:lnTo>
                  <a:lnTo>
                    <a:pt x="111292" y="144292"/>
                  </a:lnTo>
                  <a:lnTo>
                    <a:pt x="121079" y="133173"/>
                  </a:lnTo>
                  <a:lnTo>
                    <a:pt x="134862" y="126429"/>
                  </a:lnTo>
                  <a:lnTo>
                    <a:pt x="134862" y="47894"/>
                  </a:lnTo>
                  <a:lnTo>
                    <a:pt x="75647" y="47894"/>
                  </a:lnTo>
                  <a:lnTo>
                    <a:pt x="71742" y="57478"/>
                  </a:lnTo>
                  <a:lnTo>
                    <a:pt x="65557" y="65558"/>
                  </a:lnTo>
                  <a:lnTo>
                    <a:pt x="57478" y="71745"/>
                  </a:lnTo>
                  <a:lnTo>
                    <a:pt x="47890" y="75650"/>
                  </a:lnTo>
                  <a:lnTo>
                    <a:pt x="32569" y="76467"/>
                  </a:lnTo>
                  <a:lnTo>
                    <a:pt x="18608" y="71519"/>
                  </a:lnTo>
                  <a:lnTo>
                    <a:pt x="7521" y="61697"/>
                  </a:lnTo>
                  <a:lnTo>
                    <a:pt x="821" y="47894"/>
                  </a:lnTo>
                  <a:lnTo>
                    <a:pt x="0" y="32571"/>
                  </a:lnTo>
                  <a:lnTo>
                    <a:pt x="4945" y="18608"/>
                  </a:lnTo>
                  <a:lnTo>
                    <a:pt x="14766" y="7518"/>
                  </a:lnTo>
                  <a:lnTo>
                    <a:pt x="28569" y="816"/>
                  </a:lnTo>
                  <a:lnTo>
                    <a:pt x="43892" y="0"/>
                  </a:lnTo>
                  <a:lnTo>
                    <a:pt x="57856" y="4948"/>
                  </a:lnTo>
                  <a:lnTo>
                    <a:pt x="68945" y="14769"/>
                  </a:lnTo>
                  <a:lnTo>
                    <a:pt x="75647" y="28573"/>
                  </a:lnTo>
                  <a:lnTo>
                    <a:pt x="154191" y="28573"/>
                  </a:lnTo>
                  <a:lnTo>
                    <a:pt x="154191" y="126429"/>
                  </a:lnTo>
                  <a:lnTo>
                    <a:pt x="163712" y="130336"/>
                  </a:lnTo>
                  <a:lnTo>
                    <a:pt x="171742" y="136495"/>
                  </a:lnTo>
                  <a:lnTo>
                    <a:pt x="177899" y="144526"/>
                  </a:lnTo>
                  <a:lnTo>
                    <a:pt x="181801" y="154048"/>
                  </a:lnTo>
                  <a:lnTo>
                    <a:pt x="182666" y="169367"/>
                  </a:lnTo>
                  <a:lnTo>
                    <a:pt x="177761" y="183344"/>
                  </a:lnTo>
                  <a:lnTo>
                    <a:pt x="167974" y="194462"/>
                  </a:lnTo>
                  <a:lnTo>
                    <a:pt x="154191" y="201206"/>
                  </a:lnTo>
                  <a:lnTo>
                    <a:pt x="154191" y="279742"/>
                  </a:lnTo>
                  <a:lnTo>
                    <a:pt x="213406" y="279742"/>
                  </a:lnTo>
                  <a:lnTo>
                    <a:pt x="218627" y="268022"/>
                  </a:lnTo>
                  <a:lnTo>
                    <a:pt x="227145" y="258862"/>
                  </a:lnTo>
                  <a:lnTo>
                    <a:pt x="238137" y="252898"/>
                  </a:lnTo>
                  <a:lnTo>
                    <a:pt x="250786" y="250765"/>
                  </a:lnTo>
                  <a:lnTo>
                    <a:pt x="263457" y="252886"/>
                  </a:lnTo>
                  <a:lnTo>
                    <a:pt x="274469" y="258847"/>
                  </a:lnTo>
                  <a:lnTo>
                    <a:pt x="283001" y="268012"/>
                  </a:lnTo>
                  <a:lnTo>
                    <a:pt x="288231" y="279742"/>
                  </a:lnTo>
                  <a:lnTo>
                    <a:pt x="289053" y="295065"/>
                  </a:lnTo>
                  <a:lnTo>
                    <a:pt x="284107" y="309028"/>
                  </a:lnTo>
                  <a:lnTo>
                    <a:pt x="274286" y="320118"/>
                  </a:lnTo>
                  <a:lnTo>
                    <a:pt x="260483" y="326819"/>
                  </a:lnTo>
                  <a:lnTo>
                    <a:pt x="245160" y="327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764178" y="3430642"/>
            <a:ext cx="732155" cy="732155"/>
            <a:chOff x="3764178" y="3430642"/>
            <a:chExt cx="732155" cy="732155"/>
          </a:xfrm>
        </p:grpSpPr>
        <p:sp>
          <p:nvSpPr>
            <p:cNvPr id="13" name="object 13"/>
            <p:cNvSpPr/>
            <p:nvPr/>
          </p:nvSpPr>
          <p:spPr>
            <a:xfrm>
              <a:off x="3764178" y="3430642"/>
              <a:ext cx="732155" cy="732155"/>
            </a:xfrm>
            <a:custGeom>
              <a:avLst/>
              <a:gdLst/>
              <a:ahLst/>
              <a:cxnLst/>
              <a:rect l="l" t="t" r="r" b="b"/>
              <a:pathLst>
                <a:path w="732154" h="732154">
                  <a:moveTo>
                    <a:pt x="366076" y="732152"/>
                  </a:moveTo>
                  <a:lnTo>
                    <a:pt x="320156" y="729300"/>
                  </a:lnTo>
                  <a:lnTo>
                    <a:pt x="275938" y="720972"/>
                  </a:lnTo>
                  <a:lnTo>
                    <a:pt x="233765" y="707511"/>
                  </a:lnTo>
                  <a:lnTo>
                    <a:pt x="193981" y="689261"/>
                  </a:lnTo>
                  <a:lnTo>
                    <a:pt x="156928" y="666564"/>
                  </a:lnTo>
                  <a:lnTo>
                    <a:pt x="122949" y="639764"/>
                  </a:lnTo>
                  <a:lnTo>
                    <a:pt x="92388" y="609202"/>
                  </a:lnTo>
                  <a:lnTo>
                    <a:pt x="65588" y="575224"/>
                  </a:lnTo>
                  <a:lnTo>
                    <a:pt x="42891" y="538171"/>
                  </a:lnTo>
                  <a:lnTo>
                    <a:pt x="24640" y="498387"/>
                  </a:lnTo>
                  <a:lnTo>
                    <a:pt x="11180" y="456214"/>
                  </a:lnTo>
                  <a:lnTo>
                    <a:pt x="2852" y="411996"/>
                  </a:lnTo>
                  <a:lnTo>
                    <a:pt x="0" y="366076"/>
                  </a:lnTo>
                  <a:lnTo>
                    <a:pt x="2852" y="320156"/>
                  </a:lnTo>
                  <a:lnTo>
                    <a:pt x="11180" y="275938"/>
                  </a:lnTo>
                  <a:lnTo>
                    <a:pt x="24640" y="233765"/>
                  </a:lnTo>
                  <a:lnTo>
                    <a:pt x="42891" y="193981"/>
                  </a:lnTo>
                  <a:lnTo>
                    <a:pt x="65588" y="156928"/>
                  </a:lnTo>
                  <a:lnTo>
                    <a:pt x="92388" y="122949"/>
                  </a:lnTo>
                  <a:lnTo>
                    <a:pt x="122949" y="92388"/>
                  </a:lnTo>
                  <a:lnTo>
                    <a:pt x="156928" y="65588"/>
                  </a:lnTo>
                  <a:lnTo>
                    <a:pt x="193981" y="42891"/>
                  </a:lnTo>
                  <a:lnTo>
                    <a:pt x="233765" y="24640"/>
                  </a:lnTo>
                  <a:lnTo>
                    <a:pt x="275938" y="11180"/>
                  </a:lnTo>
                  <a:lnTo>
                    <a:pt x="320156" y="2852"/>
                  </a:lnTo>
                  <a:lnTo>
                    <a:pt x="366076" y="0"/>
                  </a:lnTo>
                  <a:lnTo>
                    <a:pt x="411996" y="2852"/>
                  </a:lnTo>
                  <a:lnTo>
                    <a:pt x="456214" y="11180"/>
                  </a:lnTo>
                  <a:lnTo>
                    <a:pt x="498387" y="24640"/>
                  </a:lnTo>
                  <a:lnTo>
                    <a:pt x="538171" y="42891"/>
                  </a:lnTo>
                  <a:lnTo>
                    <a:pt x="575224" y="65588"/>
                  </a:lnTo>
                  <a:lnTo>
                    <a:pt x="609202" y="92388"/>
                  </a:lnTo>
                  <a:lnTo>
                    <a:pt x="639764" y="122949"/>
                  </a:lnTo>
                  <a:lnTo>
                    <a:pt x="666564" y="156928"/>
                  </a:lnTo>
                  <a:lnTo>
                    <a:pt x="689261" y="193981"/>
                  </a:lnTo>
                  <a:lnTo>
                    <a:pt x="707511" y="233765"/>
                  </a:lnTo>
                  <a:lnTo>
                    <a:pt x="720972" y="275938"/>
                  </a:lnTo>
                  <a:lnTo>
                    <a:pt x="729300" y="320156"/>
                  </a:lnTo>
                  <a:lnTo>
                    <a:pt x="732152" y="366076"/>
                  </a:lnTo>
                  <a:lnTo>
                    <a:pt x="729300" y="411996"/>
                  </a:lnTo>
                  <a:lnTo>
                    <a:pt x="720972" y="456214"/>
                  </a:lnTo>
                  <a:lnTo>
                    <a:pt x="707511" y="498387"/>
                  </a:lnTo>
                  <a:lnTo>
                    <a:pt x="689261" y="538171"/>
                  </a:lnTo>
                  <a:lnTo>
                    <a:pt x="666564" y="575224"/>
                  </a:lnTo>
                  <a:lnTo>
                    <a:pt x="639764" y="609202"/>
                  </a:lnTo>
                  <a:lnTo>
                    <a:pt x="609202" y="639764"/>
                  </a:lnTo>
                  <a:lnTo>
                    <a:pt x="575224" y="666564"/>
                  </a:lnTo>
                  <a:lnTo>
                    <a:pt x="538171" y="689261"/>
                  </a:lnTo>
                  <a:lnTo>
                    <a:pt x="498387" y="707511"/>
                  </a:lnTo>
                  <a:lnTo>
                    <a:pt x="456214" y="720972"/>
                  </a:lnTo>
                  <a:lnTo>
                    <a:pt x="411996" y="729300"/>
                  </a:lnTo>
                  <a:lnTo>
                    <a:pt x="366076" y="732152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70173" y="3644691"/>
              <a:ext cx="320675" cy="328930"/>
            </a:xfrm>
            <a:custGeom>
              <a:avLst/>
              <a:gdLst/>
              <a:ahLst/>
              <a:cxnLst/>
              <a:rect l="l" t="t" r="r" b="b"/>
              <a:pathLst>
                <a:path w="320675" h="328929">
                  <a:moveTo>
                    <a:pt x="320243" y="328460"/>
                  </a:moveTo>
                  <a:lnTo>
                    <a:pt x="20768" y="328460"/>
                  </a:lnTo>
                  <a:lnTo>
                    <a:pt x="20768" y="299474"/>
                  </a:lnTo>
                  <a:lnTo>
                    <a:pt x="291258" y="299474"/>
                  </a:lnTo>
                  <a:lnTo>
                    <a:pt x="291258" y="28985"/>
                  </a:lnTo>
                  <a:lnTo>
                    <a:pt x="20768" y="28985"/>
                  </a:lnTo>
                  <a:lnTo>
                    <a:pt x="20768" y="0"/>
                  </a:lnTo>
                  <a:lnTo>
                    <a:pt x="320243" y="0"/>
                  </a:lnTo>
                  <a:lnTo>
                    <a:pt x="320243" y="328460"/>
                  </a:lnTo>
                  <a:close/>
                </a:path>
                <a:path w="320675" h="328929">
                  <a:moveTo>
                    <a:pt x="49753" y="299474"/>
                  </a:moveTo>
                  <a:lnTo>
                    <a:pt x="6280" y="299474"/>
                  </a:lnTo>
                  <a:lnTo>
                    <a:pt x="0" y="293194"/>
                  </a:lnTo>
                  <a:lnTo>
                    <a:pt x="0" y="276770"/>
                  </a:lnTo>
                  <a:lnTo>
                    <a:pt x="6280" y="270489"/>
                  </a:lnTo>
                  <a:lnTo>
                    <a:pt x="20768" y="270489"/>
                  </a:lnTo>
                  <a:lnTo>
                    <a:pt x="20768" y="251177"/>
                  </a:lnTo>
                  <a:lnTo>
                    <a:pt x="6280" y="251177"/>
                  </a:lnTo>
                  <a:lnTo>
                    <a:pt x="0" y="244897"/>
                  </a:lnTo>
                  <a:lnTo>
                    <a:pt x="0" y="228472"/>
                  </a:lnTo>
                  <a:lnTo>
                    <a:pt x="6280" y="222192"/>
                  </a:lnTo>
                  <a:lnTo>
                    <a:pt x="20768" y="222192"/>
                  </a:lnTo>
                  <a:lnTo>
                    <a:pt x="20768" y="202871"/>
                  </a:lnTo>
                  <a:lnTo>
                    <a:pt x="6280" y="202871"/>
                  </a:lnTo>
                  <a:lnTo>
                    <a:pt x="0" y="196591"/>
                  </a:lnTo>
                  <a:lnTo>
                    <a:pt x="0" y="180166"/>
                  </a:lnTo>
                  <a:lnTo>
                    <a:pt x="6280" y="173894"/>
                  </a:lnTo>
                  <a:lnTo>
                    <a:pt x="20768" y="173894"/>
                  </a:lnTo>
                  <a:lnTo>
                    <a:pt x="20768" y="154565"/>
                  </a:lnTo>
                  <a:lnTo>
                    <a:pt x="6280" y="154565"/>
                  </a:lnTo>
                  <a:lnTo>
                    <a:pt x="0" y="148293"/>
                  </a:lnTo>
                  <a:lnTo>
                    <a:pt x="0" y="131868"/>
                  </a:lnTo>
                  <a:lnTo>
                    <a:pt x="6280" y="125588"/>
                  </a:lnTo>
                  <a:lnTo>
                    <a:pt x="20768" y="125588"/>
                  </a:lnTo>
                  <a:lnTo>
                    <a:pt x="20768" y="106267"/>
                  </a:lnTo>
                  <a:lnTo>
                    <a:pt x="6280" y="106267"/>
                  </a:lnTo>
                  <a:lnTo>
                    <a:pt x="0" y="99987"/>
                  </a:lnTo>
                  <a:lnTo>
                    <a:pt x="0" y="83563"/>
                  </a:lnTo>
                  <a:lnTo>
                    <a:pt x="6280" y="77282"/>
                  </a:lnTo>
                  <a:lnTo>
                    <a:pt x="20768" y="77282"/>
                  </a:lnTo>
                  <a:lnTo>
                    <a:pt x="20768" y="57970"/>
                  </a:lnTo>
                  <a:lnTo>
                    <a:pt x="14488" y="57970"/>
                  </a:lnTo>
                  <a:lnTo>
                    <a:pt x="6760" y="57482"/>
                  </a:lnTo>
                  <a:lnTo>
                    <a:pt x="968" y="51201"/>
                  </a:lnTo>
                  <a:lnTo>
                    <a:pt x="1448" y="43473"/>
                  </a:lnTo>
                  <a:lnTo>
                    <a:pt x="1448" y="35745"/>
                  </a:lnTo>
                  <a:lnTo>
                    <a:pt x="6760" y="29465"/>
                  </a:lnTo>
                  <a:lnTo>
                    <a:pt x="14488" y="28985"/>
                  </a:lnTo>
                  <a:lnTo>
                    <a:pt x="49753" y="28985"/>
                  </a:lnTo>
                  <a:lnTo>
                    <a:pt x="49753" y="299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7936" y="3701693"/>
              <a:ext cx="185478" cy="21445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15921" y="5838611"/>
            <a:ext cx="8400415" cy="163195"/>
            <a:chOff x="615921" y="5838611"/>
            <a:chExt cx="8400415" cy="163195"/>
          </a:xfrm>
        </p:grpSpPr>
        <p:sp>
          <p:nvSpPr>
            <p:cNvPr id="17" name="object 17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5921" y="5919962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vert="horz" wrap="square" lIns="0" tIns="0" rIns="0" bIns="0" rtlCol="0">
            <a:spAutoFit/>
          </a:bodyPr>
          <a:lstStyle/>
          <a:p>
            <a:pPr marR="526415" algn="r">
              <a:lnSpc>
                <a:spcPts val="1160"/>
              </a:lnSpc>
            </a:pPr>
            <a:r>
              <a:rPr sz="1000" b="1" spc="7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10" dirty="0">
                <a:solidFill>
                  <a:srgbClr val="C13125"/>
                </a:solidFill>
              </a:rPr>
              <a:t>Competitors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59971" y="1543314"/>
            <a:ext cx="2164080" cy="3823970"/>
            <a:chOff x="859971" y="1543314"/>
            <a:chExt cx="2164080" cy="3823970"/>
          </a:xfrm>
        </p:grpSpPr>
        <p:sp>
          <p:nvSpPr>
            <p:cNvPr id="6" name="object 6"/>
            <p:cNvSpPr/>
            <p:nvPr/>
          </p:nvSpPr>
          <p:spPr>
            <a:xfrm>
              <a:off x="859971" y="1950066"/>
              <a:ext cx="2164080" cy="3416935"/>
            </a:xfrm>
            <a:custGeom>
              <a:avLst/>
              <a:gdLst/>
              <a:ahLst/>
              <a:cxnLst/>
              <a:rect l="l" t="t" r="r" b="b"/>
              <a:pathLst>
                <a:path w="2164080" h="3416935">
                  <a:moveTo>
                    <a:pt x="2163918" y="3416713"/>
                  </a:moveTo>
                  <a:lnTo>
                    <a:pt x="0" y="3416713"/>
                  </a:lnTo>
                  <a:lnTo>
                    <a:pt x="0" y="0"/>
                  </a:lnTo>
                  <a:lnTo>
                    <a:pt x="2163918" y="0"/>
                  </a:lnTo>
                  <a:lnTo>
                    <a:pt x="2163918" y="341671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176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69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67" y="215011"/>
                  </a:lnTo>
                  <a:lnTo>
                    <a:pt x="744943" y="180771"/>
                  </a:lnTo>
                  <a:lnTo>
                    <a:pt x="721169" y="148717"/>
                  </a:lnTo>
                  <a:lnTo>
                    <a:pt x="694359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42" y="0"/>
                  </a:lnTo>
                  <a:lnTo>
                    <a:pt x="396760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09" y="34899"/>
                  </a:lnTo>
                  <a:lnTo>
                    <a:pt x="206260" y="52844"/>
                  </a:lnTo>
                  <a:lnTo>
                    <a:pt x="172529" y="74206"/>
                  </a:lnTo>
                  <a:lnTo>
                    <a:pt x="141071" y="98767"/>
                  </a:lnTo>
                  <a:lnTo>
                    <a:pt x="112153" y="126288"/>
                  </a:lnTo>
                  <a:lnTo>
                    <a:pt x="86080" y="156514"/>
                  </a:lnTo>
                  <a:lnTo>
                    <a:pt x="63106" y="189153"/>
                  </a:lnTo>
                  <a:lnTo>
                    <a:pt x="43421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81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14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23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76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59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42" y="813511"/>
                  </a:lnTo>
                  <a:lnTo>
                    <a:pt x="416737" y="813384"/>
                  </a:lnTo>
                  <a:lnTo>
                    <a:pt x="456539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56" y="739305"/>
                  </a:lnTo>
                  <a:lnTo>
                    <a:pt x="672426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392" y="624370"/>
                  </a:lnTo>
                  <a:lnTo>
                    <a:pt x="770064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393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01472" y="1782180"/>
              <a:ext cx="289560" cy="327660"/>
            </a:xfrm>
            <a:custGeom>
              <a:avLst/>
              <a:gdLst/>
              <a:ahLst/>
              <a:cxnLst/>
              <a:rect l="l" t="t" r="r" b="b"/>
              <a:pathLst>
                <a:path w="289560" h="327660">
                  <a:moveTo>
                    <a:pt x="245160" y="327636"/>
                  </a:moveTo>
                  <a:lnTo>
                    <a:pt x="231197" y="322688"/>
                  </a:lnTo>
                  <a:lnTo>
                    <a:pt x="220107" y="312866"/>
                  </a:lnTo>
                  <a:lnTo>
                    <a:pt x="213406" y="299063"/>
                  </a:lnTo>
                  <a:lnTo>
                    <a:pt x="134862" y="299063"/>
                  </a:lnTo>
                  <a:lnTo>
                    <a:pt x="134862" y="201206"/>
                  </a:lnTo>
                  <a:lnTo>
                    <a:pt x="125340" y="197299"/>
                  </a:lnTo>
                  <a:lnTo>
                    <a:pt x="117310" y="191140"/>
                  </a:lnTo>
                  <a:lnTo>
                    <a:pt x="111154" y="183110"/>
                  </a:lnTo>
                  <a:lnTo>
                    <a:pt x="107251" y="173588"/>
                  </a:lnTo>
                  <a:lnTo>
                    <a:pt x="106387" y="158269"/>
                  </a:lnTo>
                  <a:lnTo>
                    <a:pt x="111292" y="144292"/>
                  </a:lnTo>
                  <a:lnTo>
                    <a:pt x="121079" y="133173"/>
                  </a:lnTo>
                  <a:lnTo>
                    <a:pt x="134862" y="126429"/>
                  </a:lnTo>
                  <a:lnTo>
                    <a:pt x="134862" y="47894"/>
                  </a:lnTo>
                  <a:lnTo>
                    <a:pt x="75647" y="47894"/>
                  </a:lnTo>
                  <a:lnTo>
                    <a:pt x="71742" y="57478"/>
                  </a:lnTo>
                  <a:lnTo>
                    <a:pt x="65557" y="65558"/>
                  </a:lnTo>
                  <a:lnTo>
                    <a:pt x="57478" y="71745"/>
                  </a:lnTo>
                  <a:lnTo>
                    <a:pt x="47890" y="75650"/>
                  </a:lnTo>
                  <a:lnTo>
                    <a:pt x="32569" y="76467"/>
                  </a:lnTo>
                  <a:lnTo>
                    <a:pt x="18608" y="71519"/>
                  </a:lnTo>
                  <a:lnTo>
                    <a:pt x="7521" y="61697"/>
                  </a:lnTo>
                  <a:lnTo>
                    <a:pt x="821" y="47894"/>
                  </a:lnTo>
                  <a:lnTo>
                    <a:pt x="0" y="32571"/>
                  </a:lnTo>
                  <a:lnTo>
                    <a:pt x="4945" y="18608"/>
                  </a:lnTo>
                  <a:lnTo>
                    <a:pt x="14766" y="7518"/>
                  </a:lnTo>
                  <a:lnTo>
                    <a:pt x="28569" y="816"/>
                  </a:lnTo>
                  <a:lnTo>
                    <a:pt x="43892" y="0"/>
                  </a:lnTo>
                  <a:lnTo>
                    <a:pt x="57856" y="4948"/>
                  </a:lnTo>
                  <a:lnTo>
                    <a:pt x="68945" y="14769"/>
                  </a:lnTo>
                  <a:lnTo>
                    <a:pt x="75647" y="28573"/>
                  </a:lnTo>
                  <a:lnTo>
                    <a:pt x="154191" y="28573"/>
                  </a:lnTo>
                  <a:lnTo>
                    <a:pt x="154191" y="126429"/>
                  </a:lnTo>
                  <a:lnTo>
                    <a:pt x="163712" y="130336"/>
                  </a:lnTo>
                  <a:lnTo>
                    <a:pt x="171742" y="136495"/>
                  </a:lnTo>
                  <a:lnTo>
                    <a:pt x="177899" y="144526"/>
                  </a:lnTo>
                  <a:lnTo>
                    <a:pt x="181801" y="154048"/>
                  </a:lnTo>
                  <a:lnTo>
                    <a:pt x="182666" y="169367"/>
                  </a:lnTo>
                  <a:lnTo>
                    <a:pt x="177761" y="183344"/>
                  </a:lnTo>
                  <a:lnTo>
                    <a:pt x="167974" y="194462"/>
                  </a:lnTo>
                  <a:lnTo>
                    <a:pt x="154191" y="201206"/>
                  </a:lnTo>
                  <a:lnTo>
                    <a:pt x="154191" y="279742"/>
                  </a:lnTo>
                  <a:lnTo>
                    <a:pt x="213406" y="279742"/>
                  </a:lnTo>
                  <a:lnTo>
                    <a:pt x="218627" y="268022"/>
                  </a:lnTo>
                  <a:lnTo>
                    <a:pt x="227145" y="258862"/>
                  </a:lnTo>
                  <a:lnTo>
                    <a:pt x="238137" y="252898"/>
                  </a:lnTo>
                  <a:lnTo>
                    <a:pt x="250786" y="250765"/>
                  </a:lnTo>
                  <a:lnTo>
                    <a:pt x="263457" y="252886"/>
                  </a:lnTo>
                  <a:lnTo>
                    <a:pt x="274469" y="258847"/>
                  </a:lnTo>
                  <a:lnTo>
                    <a:pt x="283001" y="268012"/>
                  </a:lnTo>
                  <a:lnTo>
                    <a:pt x="288231" y="279742"/>
                  </a:lnTo>
                  <a:lnTo>
                    <a:pt x="289053" y="295065"/>
                  </a:lnTo>
                  <a:lnTo>
                    <a:pt x="284107" y="309028"/>
                  </a:lnTo>
                  <a:lnTo>
                    <a:pt x="274286" y="320118"/>
                  </a:lnTo>
                  <a:lnTo>
                    <a:pt x="260483" y="326819"/>
                  </a:lnTo>
                  <a:lnTo>
                    <a:pt x="245160" y="327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43783" y="2474278"/>
            <a:ext cx="1788160" cy="9042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7470" marR="69850" indent="5715" algn="ctr">
              <a:lnSpc>
                <a:spcPts val="1989"/>
              </a:lnSpc>
              <a:spcBef>
                <a:spcPts val="300"/>
              </a:spcBef>
            </a:pPr>
            <a:r>
              <a:rPr sz="1800" b="1" spc="190" dirty="0">
                <a:latin typeface="Trebuchet MS"/>
                <a:cs typeface="Trebuchet MS"/>
              </a:rPr>
              <a:t>Direct </a:t>
            </a:r>
            <a:r>
              <a:rPr sz="1800" b="1" spc="215" dirty="0">
                <a:solidFill>
                  <a:srgbClr val="F16629"/>
                </a:solidFill>
                <a:latin typeface="Trebuchet MS"/>
                <a:cs typeface="Trebuchet MS"/>
              </a:rPr>
              <a:t>Competitors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30"/>
              </a:spcBef>
            </a:pPr>
            <a:r>
              <a:rPr sz="1250" spc="114" dirty="0">
                <a:latin typeface="Trebuchet MS"/>
                <a:cs typeface="Trebuchet MS"/>
              </a:rPr>
              <a:t>Philips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95" dirty="0">
                <a:latin typeface="Trebuchet MS"/>
                <a:cs typeface="Trebuchet MS"/>
              </a:rPr>
              <a:t>India,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Inogen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54051" y="1543314"/>
            <a:ext cx="2164080" cy="3823970"/>
            <a:chOff x="3154051" y="1543314"/>
            <a:chExt cx="2164080" cy="3823970"/>
          </a:xfrm>
        </p:grpSpPr>
        <p:sp>
          <p:nvSpPr>
            <p:cNvPr id="11" name="object 11"/>
            <p:cNvSpPr/>
            <p:nvPr/>
          </p:nvSpPr>
          <p:spPr>
            <a:xfrm>
              <a:off x="3154051" y="1950066"/>
              <a:ext cx="2164080" cy="3416935"/>
            </a:xfrm>
            <a:custGeom>
              <a:avLst/>
              <a:gdLst/>
              <a:ahLst/>
              <a:cxnLst/>
              <a:rect l="l" t="t" r="r" b="b"/>
              <a:pathLst>
                <a:path w="2164079" h="3416935">
                  <a:moveTo>
                    <a:pt x="2163918" y="3416713"/>
                  </a:moveTo>
                  <a:lnTo>
                    <a:pt x="0" y="3416713"/>
                  </a:lnTo>
                  <a:lnTo>
                    <a:pt x="0" y="0"/>
                  </a:lnTo>
                  <a:lnTo>
                    <a:pt x="2163918" y="0"/>
                  </a:lnTo>
                  <a:lnTo>
                    <a:pt x="2163918" y="341671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29253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67" y="215011"/>
                  </a:lnTo>
                  <a:lnTo>
                    <a:pt x="744956" y="180771"/>
                  </a:lnTo>
                  <a:lnTo>
                    <a:pt x="721169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60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09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53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81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23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76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39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26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392" y="624370"/>
                  </a:lnTo>
                  <a:lnTo>
                    <a:pt x="770077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84064" y="1798038"/>
              <a:ext cx="320675" cy="328930"/>
            </a:xfrm>
            <a:custGeom>
              <a:avLst/>
              <a:gdLst/>
              <a:ahLst/>
              <a:cxnLst/>
              <a:rect l="l" t="t" r="r" b="b"/>
              <a:pathLst>
                <a:path w="320675" h="328930">
                  <a:moveTo>
                    <a:pt x="320243" y="328460"/>
                  </a:moveTo>
                  <a:lnTo>
                    <a:pt x="20768" y="328460"/>
                  </a:lnTo>
                  <a:lnTo>
                    <a:pt x="20768" y="299474"/>
                  </a:lnTo>
                  <a:lnTo>
                    <a:pt x="291258" y="299474"/>
                  </a:lnTo>
                  <a:lnTo>
                    <a:pt x="291258" y="28985"/>
                  </a:lnTo>
                  <a:lnTo>
                    <a:pt x="20768" y="28985"/>
                  </a:lnTo>
                  <a:lnTo>
                    <a:pt x="20768" y="0"/>
                  </a:lnTo>
                  <a:lnTo>
                    <a:pt x="320243" y="0"/>
                  </a:lnTo>
                  <a:lnTo>
                    <a:pt x="320243" y="328460"/>
                  </a:lnTo>
                  <a:close/>
                </a:path>
                <a:path w="320675" h="328930">
                  <a:moveTo>
                    <a:pt x="49753" y="299474"/>
                  </a:moveTo>
                  <a:lnTo>
                    <a:pt x="6280" y="299474"/>
                  </a:lnTo>
                  <a:lnTo>
                    <a:pt x="0" y="293194"/>
                  </a:lnTo>
                  <a:lnTo>
                    <a:pt x="0" y="276770"/>
                  </a:lnTo>
                  <a:lnTo>
                    <a:pt x="6280" y="270489"/>
                  </a:lnTo>
                  <a:lnTo>
                    <a:pt x="20768" y="270489"/>
                  </a:lnTo>
                  <a:lnTo>
                    <a:pt x="20768" y="251177"/>
                  </a:lnTo>
                  <a:lnTo>
                    <a:pt x="6280" y="251177"/>
                  </a:lnTo>
                  <a:lnTo>
                    <a:pt x="0" y="244897"/>
                  </a:lnTo>
                  <a:lnTo>
                    <a:pt x="0" y="228472"/>
                  </a:lnTo>
                  <a:lnTo>
                    <a:pt x="6280" y="222192"/>
                  </a:lnTo>
                  <a:lnTo>
                    <a:pt x="20768" y="222192"/>
                  </a:lnTo>
                  <a:lnTo>
                    <a:pt x="20768" y="202871"/>
                  </a:lnTo>
                  <a:lnTo>
                    <a:pt x="6280" y="202871"/>
                  </a:lnTo>
                  <a:lnTo>
                    <a:pt x="0" y="196591"/>
                  </a:lnTo>
                  <a:lnTo>
                    <a:pt x="0" y="180166"/>
                  </a:lnTo>
                  <a:lnTo>
                    <a:pt x="6280" y="173894"/>
                  </a:lnTo>
                  <a:lnTo>
                    <a:pt x="20768" y="173894"/>
                  </a:lnTo>
                  <a:lnTo>
                    <a:pt x="20768" y="154565"/>
                  </a:lnTo>
                  <a:lnTo>
                    <a:pt x="6280" y="154565"/>
                  </a:lnTo>
                  <a:lnTo>
                    <a:pt x="0" y="148293"/>
                  </a:lnTo>
                  <a:lnTo>
                    <a:pt x="0" y="131868"/>
                  </a:lnTo>
                  <a:lnTo>
                    <a:pt x="6280" y="125588"/>
                  </a:lnTo>
                  <a:lnTo>
                    <a:pt x="20768" y="125588"/>
                  </a:lnTo>
                  <a:lnTo>
                    <a:pt x="20768" y="106267"/>
                  </a:lnTo>
                  <a:lnTo>
                    <a:pt x="6280" y="106267"/>
                  </a:lnTo>
                  <a:lnTo>
                    <a:pt x="0" y="99987"/>
                  </a:lnTo>
                  <a:lnTo>
                    <a:pt x="0" y="83563"/>
                  </a:lnTo>
                  <a:lnTo>
                    <a:pt x="6280" y="77282"/>
                  </a:lnTo>
                  <a:lnTo>
                    <a:pt x="20768" y="77282"/>
                  </a:lnTo>
                  <a:lnTo>
                    <a:pt x="20768" y="57970"/>
                  </a:lnTo>
                  <a:lnTo>
                    <a:pt x="14488" y="57970"/>
                  </a:lnTo>
                  <a:lnTo>
                    <a:pt x="6760" y="57482"/>
                  </a:lnTo>
                  <a:lnTo>
                    <a:pt x="968" y="51201"/>
                  </a:lnTo>
                  <a:lnTo>
                    <a:pt x="1448" y="43473"/>
                  </a:lnTo>
                  <a:lnTo>
                    <a:pt x="1448" y="35745"/>
                  </a:lnTo>
                  <a:lnTo>
                    <a:pt x="6760" y="29465"/>
                  </a:lnTo>
                  <a:lnTo>
                    <a:pt x="14488" y="28985"/>
                  </a:lnTo>
                  <a:lnTo>
                    <a:pt x="49753" y="28985"/>
                  </a:lnTo>
                  <a:lnTo>
                    <a:pt x="49753" y="299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1826" y="1855041"/>
              <a:ext cx="185478" cy="21445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08119" y="2474278"/>
            <a:ext cx="1852930" cy="10833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07314" marR="104775" indent="5715" algn="ctr">
              <a:lnSpc>
                <a:spcPts val="1989"/>
              </a:lnSpc>
              <a:spcBef>
                <a:spcPts val="300"/>
              </a:spcBef>
            </a:pPr>
            <a:r>
              <a:rPr sz="1800" b="1" spc="185" dirty="0">
                <a:latin typeface="Trebuchet MS"/>
                <a:cs typeface="Trebuchet MS"/>
              </a:rPr>
              <a:t>Indirect </a:t>
            </a:r>
            <a:r>
              <a:rPr sz="1800" b="1" spc="215" dirty="0">
                <a:solidFill>
                  <a:srgbClr val="F16629"/>
                </a:solidFill>
                <a:latin typeface="Trebuchet MS"/>
                <a:cs typeface="Trebuchet MS"/>
              </a:rPr>
              <a:t>Competitors</a:t>
            </a:r>
            <a:endParaRPr sz="1800">
              <a:latin typeface="Trebuchet MS"/>
              <a:cs typeface="Trebuchet MS"/>
            </a:endParaRPr>
          </a:p>
          <a:p>
            <a:pPr marL="12700" marR="5080" algn="ctr">
              <a:lnSpc>
                <a:spcPts val="1410"/>
              </a:lnSpc>
              <a:spcBef>
                <a:spcPts val="1350"/>
              </a:spcBef>
            </a:pPr>
            <a:r>
              <a:rPr sz="1250" spc="110" dirty="0">
                <a:latin typeface="Trebuchet MS"/>
                <a:cs typeface="Trebuchet MS"/>
              </a:rPr>
              <a:t>HealthifyMe,</a:t>
            </a:r>
            <a:r>
              <a:rPr sz="1250" spc="95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Breathe </a:t>
            </a:r>
            <a:r>
              <a:rPr sz="1250" spc="160" dirty="0">
                <a:latin typeface="Trebuchet MS"/>
                <a:cs typeface="Trebuchet MS"/>
              </a:rPr>
              <a:t>Easy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India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48130" y="1543314"/>
            <a:ext cx="2164080" cy="3823970"/>
            <a:chOff x="5448130" y="1543314"/>
            <a:chExt cx="2164080" cy="3823970"/>
          </a:xfrm>
        </p:grpSpPr>
        <p:sp>
          <p:nvSpPr>
            <p:cNvPr id="17" name="object 17"/>
            <p:cNvSpPr/>
            <p:nvPr/>
          </p:nvSpPr>
          <p:spPr>
            <a:xfrm>
              <a:off x="5448130" y="1950066"/>
              <a:ext cx="2164080" cy="3416935"/>
            </a:xfrm>
            <a:custGeom>
              <a:avLst/>
              <a:gdLst/>
              <a:ahLst/>
              <a:cxnLst/>
              <a:rect l="l" t="t" r="r" b="b"/>
              <a:pathLst>
                <a:path w="2164079" h="3416935">
                  <a:moveTo>
                    <a:pt x="2163918" y="3416713"/>
                  </a:moveTo>
                  <a:lnTo>
                    <a:pt x="0" y="3416713"/>
                  </a:lnTo>
                  <a:lnTo>
                    <a:pt x="0" y="0"/>
                  </a:lnTo>
                  <a:lnTo>
                    <a:pt x="2163918" y="0"/>
                  </a:lnTo>
                  <a:lnTo>
                    <a:pt x="2163918" y="341671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23330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498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35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69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487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193" y="640969"/>
                  </a:lnTo>
                  <a:lnTo>
                    <a:pt x="98755" y="672439"/>
                  </a:lnTo>
                  <a:lnTo>
                    <a:pt x="126288" y="701344"/>
                  </a:lnTo>
                  <a:lnTo>
                    <a:pt x="156502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10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71" y="803617"/>
                  </a:lnTo>
                  <a:lnTo>
                    <a:pt x="534339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26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498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71946" y="1747963"/>
              <a:ext cx="356870" cy="377825"/>
            </a:xfrm>
            <a:custGeom>
              <a:avLst/>
              <a:gdLst/>
              <a:ahLst/>
              <a:cxnLst/>
              <a:rect l="l" t="t" r="r" b="b"/>
              <a:pathLst>
                <a:path w="356870" h="377825">
                  <a:moveTo>
                    <a:pt x="122809" y="231368"/>
                  </a:moveTo>
                  <a:lnTo>
                    <a:pt x="119468" y="216814"/>
                  </a:lnTo>
                  <a:lnTo>
                    <a:pt x="116865" y="211569"/>
                  </a:lnTo>
                  <a:lnTo>
                    <a:pt x="112788" y="203352"/>
                  </a:lnTo>
                  <a:lnTo>
                    <a:pt x="102743" y="191998"/>
                  </a:lnTo>
                  <a:lnTo>
                    <a:pt x="90449" y="183489"/>
                  </a:lnTo>
                  <a:lnTo>
                    <a:pt x="88150" y="182613"/>
                  </a:lnTo>
                  <a:lnTo>
                    <a:pt x="88150" y="238125"/>
                  </a:lnTo>
                  <a:lnTo>
                    <a:pt x="86042" y="248399"/>
                  </a:lnTo>
                  <a:lnTo>
                    <a:pt x="80302" y="256844"/>
                  </a:lnTo>
                  <a:lnTo>
                    <a:pt x="71843" y="262585"/>
                  </a:lnTo>
                  <a:lnTo>
                    <a:pt x="61582" y="264693"/>
                  </a:lnTo>
                  <a:lnTo>
                    <a:pt x="51320" y="262585"/>
                  </a:lnTo>
                  <a:lnTo>
                    <a:pt x="42875" y="256844"/>
                  </a:lnTo>
                  <a:lnTo>
                    <a:pt x="37134" y="248399"/>
                  </a:lnTo>
                  <a:lnTo>
                    <a:pt x="35026" y="238125"/>
                  </a:lnTo>
                  <a:lnTo>
                    <a:pt x="37134" y="227863"/>
                  </a:lnTo>
                  <a:lnTo>
                    <a:pt x="42875" y="219417"/>
                  </a:lnTo>
                  <a:lnTo>
                    <a:pt x="51320" y="213677"/>
                  </a:lnTo>
                  <a:lnTo>
                    <a:pt x="61582" y="211569"/>
                  </a:lnTo>
                  <a:lnTo>
                    <a:pt x="71843" y="213677"/>
                  </a:lnTo>
                  <a:lnTo>
                    <a:pt x="80302" y="219417"/>
                  </a:lnTo>
                  <a:lnTo>
                    <a:pt x="86042" y="227863"/>
                  </a:lnTo>
                  <a:lnTo>
                    <a:pt x="88150" y="238125"/>
                  </a:lnTo>
                  <a:lnTo>
                    <a:pt x="88150" y="182613"/>
                  </a:lnTo>
                  <a:lnTo>
                    <a:pt x="76517" y="178155"/>
                  </a:lnTo>
                  <a:lnTo>
                    <a:pt x="61582" y="176301"/>
                  </a:lnTo>
                  <a:lnTo>
                    <a:pt x="46659" y="178155"/>
                  </a:lnTo>
                  <a:lnTo>
                    <a:pt x="10388" y="203352"/>
                  </a:lnTo>
                  <a:lnTo>
                    <a:pt x="0" y="231368"/>
                  </a:lnTo>
                  <a:lnTo>
                    <a:pt x="88" y="238125"/>
                  </a:lnTo>
                  <a:lnTo>
                    <a:pt x="32118" y="322656"/>
                  </a:lnTo>
                  <a:lnTo>
                    <a:pt x="56273" y="373380"/>
                  </a:lnTo>
                  <a:lnTo>
                    <a:pt x="61582" y="377240"/>
                  </a:lnTo>
                  <a:lnTo>
                    <a:pt x="65443" y="375310"/>
                  </a:lnTo>
                  <a:lnTo>
                    <a:pt x="66421" y="374345"/>
                  </a:lnTo>
                  <a:lnTo>
                    <a:pt x="66890" y="373380"/>
                  </a:lnTo>
                  <a:lnTo>
                    <a:pt x="91046" y="322656"/>
                  </a:lnTo>
                  <a:lnTo>
                    <a:pt x="117309" y="264693"/>
                  </a:lnTo>
                  <a:lnTo>
                    <a:pt x="119062" y="260832"/>
                  </a:lnTo>
                  <a:lnTo>
                    <a:pt x="122707" y="246278"/>
                  </a:lnTo>
                  <a:lnTo>
                    <a:pt x="122809" y="231368"/>
                  </a:lnTo>
                  <a:close/>
                </a:path>
                <a:path w="356870" h="377825">
                  <a:moveTo>
                    <a:pt x="129209" y="347776"/>
                  </a:moveTo>
                  <a:lnTo>
                    <a:pt x="100228" y="347776"/>
                  </a:lnTo>
                  <a:lnTo>
                    <a:pt x="100228" y="376758"/>
                  </a:lnTo>
                  <a:lnTo>
                    <a:pt x="129209" y="376758"/>
                  </a:lnTo>
                  <a:lnTo>
                    <a:pt x="129209" y="347776"/>
                  </a:lnTo>
                  <a:close/>
                </a:path>
                <a:path w="356870" h="377825">
                  <a:moveTo>
                    <a:pt x="178473" y="376275"/>
                  </a:moveTo>
                  <a:lnTo>
                    <a:pt x="177507" y="347294"/>
                  </a:lnTo>
                  <a:lnTo>
                    <a:pt x="170878" y="347573"/>
                  </a:lnTo>
                  <a:lnTo>
                    <a:pt x="163982" y="347713"/>
                  </a:lnTo>
                  <a:lnTo>
                    <a:pt x="149009" y="347776"/>
                  </a:lnTo>
                  <a:lnTo>
                    <a:pt x="149009" y="376758"/>
                  </a:lnTo>
                  <a:lnTo>
                    <a:pt x="164287" y="376694"/>
                  </a:lnTo>
                  <a:lnTo>
                    <a:pt x="171488" y="376555"/>
                  </a:lnTo>
                  <a:lnTo>
                    <a:pt x="178473" y="376275"/>
                  </a:lnTo>
                  <a:close/>
                </a:path>
                <a:path w="356870" h="377825">
                  <a:moveTo>
                    <a:pt x="191516" y="194652"/>
                  </a:moveTo>
                  <a:lnTo>
                    <a:pt x="173647" y="171958"/>
                  </a:lnTo>
                  <a:lnTo>
                    <a:pt x="166001" y="178892"/>
                  </a:lnTo>
                  <a:lnTo>
                    <a:pt x="159943" y="187172"/>
                  </a:lnTo>
                  <a:lnTo>
                    <a:pt x="155778" y="196545"/>
                  </a:lnTo>
                  <a:lnTo>
                    <a:pt x="153847" y="206743"/>
                  </a:lnTo>
                  <a:lnTo>
                    <a:pt x="182816" y="208661"/>
                  </a:lnTo>
                  <a:lnTo>
                    <a:pt x="182816" y="201904"/>
                  </a:lnTo>
                  <a:lnTo>
                    <a:pt x="191516" y="194652"/>
                  </a:lnTo>
                  <a:close/>
                </a:path>
                <a:path w="356870" h="377825">
                  <a:moveTo>
                    <a:pt x="201663" y="229438"/>
                  </a:moveTo>
                  <a:lnTo>
                    <a:pt x="195376" y="227507"/>
                  </a:lnTo>
                  <a:lnTo>
                    <a:pt x="189103" y="223647"/>
                  </a:lnTo>
                  <a:lnTo>
                    <a:pt x="184759" y="218325"/>
                  </a:lnTo>
                  <a:lnTo>
                    <a:pt x="161086" y="234746"/>
                  </a:lnTo>
                  <a:lnTo>
                    <a:pt x="167398" y="241528"/>
                  </a:lnTo>
                  <a:lnTo>
                    <a:pt x="174612" y="247370"/>
                  </a:lnTo>
                  <a:lnTo>
                    <a:pt x="182549" y="252209"/>
                  </a:lnTo>
                  <a:lnTo>
                    <a:pt x="191033" y="256006"/>
                  </a:lnTo>
                  <a:lnTo>
                    <a:pt x="201663" y="229438"/>
                  </a:lnTo>
                  <a:close/>
                </a:path>
                <a:path w="356870" h="377825">
                  <a:moveTo>
                    <a:pt x="227266" y="373380"/>
                  </a:moveTo>
                  <a:lnTo>
                    <a:pt x="224358" y="344398"/>
                  </a:lnTo>
                  <a:lnTo>
                    <a:pt x="217944" y="345033"/>
                  </a:lnTo>
                  <a:lnTo>
                    <a:pt x="211074" y="345541"/>
                  </a:lnTo>
                  <a:lnTo>
                    <a:pt x="196342" y="346329"/>
                  </a:lnTo>
                  <a:lnTo>
                    <a:pt x="197789" y="375310"/>
                  </a:lnTo>
                  <a:lnTo>
                    <a:pt x="213245" y="374523"/>
                  </a:lnTo>
                  <a:lnTo>
                    <a:pt x="220484" y="374015"/>
                  </a:lnTo>
                  <a:lnTo>
                    <a:pt x="227266" y="373380"/>
                  </a:lnTo>
                  <a:close/>
                </a:path>
                <a:path w="356870" h="377825">
                  <a:moveTo>
                    <a:pt x="230162" y="178714"/>
                  </a:moveTo>
                  <a:lnTo>
                    <a:pt x="223393" y="150698"/>
                  </a:lnTo>
                  <a:lnTo>
                    <a:pt x="215798" y="152692"/>
                  </a:lnTo>
                  <a:lnTo>
                    <a:pt x="208241" y="155054"/>
                  </a:lnTo>
                  <a:lnTo>
                    <a:pt x="200774" y="157772"/>
                  </a:lnTo>
                  <a:lnTo>
                    <a:pt x="193446" y="160845"/>
                  </a:lnTo>
                  <a:lnTo>
                    <a:pt x="205041" y="187413"/>
                  </a:lnTo>
                  <a:lnTo>
                    <a:pt x="211213" y="184975"/>
                  </a:lnTo>
                  <a:lnTo>
                    <a:pt x="217411" y="182702"/>
                  </a:lnTo>
                  <a:lnTo>
                    <a:pt x="223723" y="180619"/>
                  </a:lnTo>
                  <a:lnTo>
                    <a:pt x="230162" y="178714"/>
                  </a:lnTo>
                  <a:close/>
                </a:path>
                <a:path w="356870" h="377825">
                  <a:moveTo>
                    <a:pt x="246087" y="241998"/>
                  </a:moveTo>
                  <a:lnTo>
                    <a:pt x="238366" y="240068"/>
                  </a:lnTo>
                  <a:lnTo>
                    <a:pt x="231609" y="238125"/>
                  </a:lnTo>
                  <a:lnTo>
                    <a:pt x="224840" y="236677"/>
                  </a:lnTo>
                  <a:lnTo>
                    <a:pt x="218567" y="234746"/>
                  </a:lnTo>
                  <a:lnTo>
                    <a:pt x="210832" y="262763"/>
                  </a:lnTo>
                  <a:lnTo>
                    <a:pt x="217601" y="264693"/>
                  </a:lnTo>
                  <a:lnTo>
                    <a:pt x="224840" y="266153"/>
                  </a:lnTo>
                  <a:lnTo>
                    <a:pt x="231609" y="268071"/>
                  </a:lnTo>
                  <a:lnTo>
                    <a:pt x="239331" y="270014"/>
                  </a:lnTo>
                  <a:lnTo>
                    <a:pt x="246087" y="241998"/>
                  </a:lnTo>
                  <a:close/>
                </a:path>
                <a:path w="356870" h="377825">
                  <a:moveTo>
                    <a:pt x="275564" y="171958"/>
                  </a:moveTo>
                  <a:lnTo>
                    <a:pt x="273151" y="142976"/>
                  </a:lnTo>
                  <a:lnTo>
                    <a:pt x="267385" y="143510"/>
                  </a:lnTo>
                  <a:lnTo>
                    <a:pt x="260350" y="144360"/>
                  </a:lnTo>
                  <a:lnTo>
                    <a:pt x="252222" y="145491"/>
                  </a:lnTo>
                  <a:lnTo>
                    <a:pt x="243192" y="146837"/>
                  </a:lnTo>
                  <a:lnTo>
                    <a:pt x="248031" y="175336"/>
                  </a:lnTo>
                  <a:lnTo>
                    <a:pt x="256743" y="174066"/>
                  </a:lnTo>
                  <a:lnTo>
                    <a:pt x="264515" y="173101"/>
                  </a:lnTo>
                  <a:lnTo>
                    <a:pt x="275564" y="171958"/>
                  </a:lnTo>
                  <a:close/>
                </a:path>
                <a:path w="356870" h="377825">
                  <a:moveTo>
                    <a:pt x="277495" y="365163"/>
                  </a:moveTo>
                  <a:lnTo>
                    <a:pt x="269760" y="337146"/>
                  </a:lnTo>
                  <a:lnTo>
                    <a:pt x="263232" y="338797"/>
                  </a:lnTo>
                  <a:lnTo>
                    <a:pt x="256667" y="340169"/>
                  </a:lnTo>
                  <a:lnTo>
                    <a:pt x="249999" y="341363"/>
                  </a:lnTo>
                  <a:lnTo>
                    <a:pt x="243192" y="342468"/>
                  </a:lnTo>
                  <a:lnTo>
                    <a:pt x="247548" y="370954"/>
                  </a:lnTo>
                  <a:lnTo>
                    <a:pt x="255079" y="369785"/>
                  </a:lnTo>
                  <a:lnTo>
                    <a:pt x="262521" y="368427"/>
                  </a:lnTo>
                  <a:lnTo>
                    <a:pt x="269963" y="366890"/>
                  </a:lnTo>
                  <a:lnTo>
                    <a:pt x="277495" y="365163"/>
                  </a:lnTo>
                  <a:close/>
                </a:path>
                <a:path w="356870" h="377825">
                  <a:moveTo>
                    <a:pt x="295363" y="258902"/>
                  </a:moveTo>
                  <a:lnTo>
                    <a:pt x="288315" y="255460"/>
                  </a:lnTo>
                  <a:lnTo>
                    <a:pt x="281000" y="252374"/>
                  </a:lnTo>
                  <a:lnTo>
                    <a:pt x="273494" y="249669"/>
                  </a:lnTo>
                  <a:lnTo>
                    <a:pt x="265899" y="247307"/>
                  </a:lnTo>
                  <a:lnTo>
                    <a:pt x="257683" y="274840"/>
                  </a:lnTo>
                  <a:lnTo>
                    <a:pt x="263842" y="276834"/>
                  </a:lnTo>
                  <a:lnTo>
                    <a:pt x="269951" y="279133"/>
                  </a:lnTo>
                  <a:lnTo>
                    <a:pt x="275958" y="281698"/>
                  </a:lnTo>
                  <a:lnTo>
                    <a:pt x="281838" y="284505"/>
                  </a:lnTo>
                  <a:lnTo>
                    <a:pt x="295363" y="258902"/>
                  </a:lnTo>
                  <a:close/>
                </a:path>
                <a:path w="356870" h="377825">
                  <a:moveTo>
                    <a:pt x="327240" y="333768"/>
                  </a:moveTo>
                  <a:lnTo>
                    <a:pt x="301650" y="319760"/>
                  </a:lnTo>
                  <a:lnTo>
                    <a:pt x="297789" y="325081"/>
                  </a:lnTo>
                  <a:lnTo>
                    <a:pt x="292468" y="329425"/>
                  </a:lnTo>
                  <a:lnTo>
                    <a:pt x="286194" y="331355"/>
                  </a:lnTo>
                  <a:lnTo>
                    <a:pt x="297789" y="357924"/>
                  </a:lnTo>
                  <a:lnTo>
                    <a:pt x="306463" y="353669"/>
                  </a:lnTo>
                  <a:lnTo>
                    <a:pt x="314325" y="348195"/>
                  </a:lnTo>
                  <a:lnTo>
                    <a:pt x="321284" y="341553"/>
                  </a:lnTo>
                  <a:lnTo>
                    <a:pt x="327240" y="333768"/>
                  </a:lnTo>
                  <a:close/>
                </a:path>
                <a:path w="356870" h="377825">
                  <a:moveTo>
                    <a:pt x="330619" y="306717"/>
                  </a:moveTo>
                  <a:lnTo>
                    <a:pt x="328739" y="297218"/>
                  </a:lnTo>
                  <a:lnTo>
                    <a:pt x="325310" y="288366"/>
                  </a:lnTo>
                  <a:lnTo>
                    <a:pt x="320433" y="280225"/>
                  </a:lnTo>
                  <a:lnTo>
                    <a:pt x="314198" y="272910"/>
                  </a:lnTo>
                  <a:lnTo>
                    <a:pt x="293916" y="293192"/>
                  </a:lnTo>
                  <a:lnTo>
                    <a:pt x="298259" y="297535"/>
                  </a:lnTo>
                  <a:lnTo>
                    <a:pt x="301155" y="303822"/>
                  </a:lnTo>
                  <a:lnTo>
                    <a:pt x="302133" y="310095"/>
                  </a:lnTo>
                  <a:lnTo>
                    <a:pt x="330619" y="306717"/>
                  </a:lnTo>
                  <a:close/>
                </a:path>
                <a:path w="356870" h="377825">
                  <a:moveTo>
                    <a:pt x="356768" y="44196"/>
                  </a:moveTo>
                  <a:lnTo>
                    <a:pt x="331101" y="5803"/>
                  </a:lnTo>
                  <a:lnTo>
                    <a:pt x="329171" y="5067"/>
                  </a:lnTo>
                  <a:lnTo>
                    <a:pt x="329171" y="50241"/>
                  </a:lnTo>
                  <a:lnTo>
                    <a:pt x="327482" y="58445"/>
                  </a:lnTo>
                  <a:lnTo>
                    <a:pt x="322897" y="65214"/>
                  </a:lnTo>
                  <a:lnTo>
                    <a:pt x="316141" y="69799"/>
                  </a:lnTo>
                  <a:lnTo>
                    <a:pt x="307924" y="71488"/>
                  </a:lnTo>
                  <a:lnTo>
                    <a:pt x="299707" y="69799"/>
                  </a:lnTo>
                  <a:lnTo>
                    <a:pt x="292950" y="65214"/>
                  </a:lnTo>
                  <a:lnTo>
                    <a:pt x="288366" y="58445"/>
                  </a:lnTo>
                  <a:lnTo>
                    <a:pt x="286677" y="50241"/>
                  </a:lnTo>
                  <a:lnTo>
                    <a:pt x="288366" y="42024"/>
                  </a:lnTo>
                  <a:lnTo>
                    <a:pt x="292950" y="35267"/>
                  </a:lnTo>
                  <a:lnTo>
                    <a:pt x="299707" y="30683"/>
                  </a:lnTo>
                  <a:lnTo>
                    <a:pt x="307924" y="28981"/>
                  </a:lnTo>
                  <a:lnTo>
                    <a:pt x="316141" y="30683"/>
                  </a:lnTo>
                  <a:lnTo>
                    <a:pt x="322897" y="35267"/>
                  </a:lnTo>
                  <a:lnTo>
                    <a:pt x="327482" y="42024"/>
                  </a:lnTo>
                  <a:lnTo>
                    <a:pt x="329171" y="50241"/>
                  </a:lnTo>
                  <a:lnTo>
                    <a:pt x="329171" y="5067"/>
                  </a:lnTo>
                  <a:lnTo>
                    <a:pt x="319963" y="1498"/>
                  </a:lnTo>
                  <a:lnTo>
                    <a:pt x="307924" y="0"/>
                  </a:lnTo>
                  <a:lnTo>
                    <a:pt x="295871" y="1498"/>
                  </a:lnTo>
                  <a:lnTo>
                    <a:pt x="261353" y="32512"/>
                  </a:lnTo>
                  <a:lnTo>
                    <a:pt x="258597" y="44196"/>
                  </a:lnTo>
                  <a:lnTo>
                    <a:pt x="258648" y="56248"/>
                  </a:lnTo>
                  <a:lnTo>
                    <a:pt x="284251" y="117868"/>
                  </a:lnTo>
                  <a:lnTo>
                    <a:pt x="303580" y="158915"/>
                  </a:lnTo>
                  <a:lnTo>
                    <a:pt x="307924" y="162293"/>
                  </a:lnTo>
                  <a:lnTo>
                    <a:pt x="309854" y="160845"/>
                  </a:lnTo>
                  <a:lnTo>
                    <a:pt x="310819" y="160362"/>
                  </a:lnTo>
                  <a:lnTo>
                    <a:pt x="311302" y="159880"/>
                  </a:lnTo>
                  <a:lnTo>
                    <a:pt x="311797" y="158915"/>
                  </a:lnTo>
                  <a:lnTo>
                    <a:pt x="331114" y="117868"/>
                  </a:lnTo>
                  <a:lnTo>
                    <a:pt x="352259" y="71488"/>
                  </a:lnTo>
                  <a:lnTo>
                    <a:pt x="353809" y="68110"/>
                  </a:lnTo>
                  <a:lnTo>
                    <a:pt x="356717" y="56248"/>
                  </a:lnTo>
                  <a:lnTo>
                    <a:pt x="356768" y="44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697022" y="2474278"/>
            <a:ext cx="1657985" cy="115633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5715" algn="ctr">
              <a:lnSpc>
                <a:spcPts val="1989"/>
              </a:lnSpc>
              <a:spcBef>
                <a:spcPts val="300"/>
              </a:spcBef>
            </a:pPr>
            <a:r>
              <a:rPr sz="1800" b="1" spc="190" dirty="0">
                <a:latin typeface="Trebuchet MS"/>
                <a:cs typeface="Trebuchet MS"/>
              </a:rPr>
              <a:t>Direct </a:t>
            </a:r>
            <a:r>
              <a:rPr sz="1800" b="1" spc="215" dirty="0">
                <a:solidFill>
                  <a:srgbClr val="F16629"/>
                </a:solidFill>
                <a:latin typeface="Trebuchet MS"/>
                <a:cs typeface="Trebuchet MS"/>
              </a:rPr>
              <a:t>Competitors </a:t>
            </a:r>
            <a:r>
              <a:rPr sz="1800" b="1" spc="210" dirty="0">
                <a:solidFill>
                  <a:srgbClr val="F16629"/>
                </a:solidFill>
                <a:latin typeface="Trebuchet MS"/>
                <a:cs typeface="Trebuchet MS"/>
              </a:rPr>
              <a:t>Globally</a:t>
            </a:r>
            <a:endParaRPr sz="1800">
              <a:latin typeface="Trebuchet MS"/>
              <a:cs typeface="Trebuchet MS"/>
            </a:endParaRPr>
          </a:p>
          <a:p>
            <a:pPr marL="5080" algn="ctr">
              <a:lnSpc>
                <a:spcPct val="100000"/>
              </a:lnSpc>
              <a:spcBef>
                <a:spcPts val="1225"/>
              </a:spcBef>
            </a:pPr>
            <a:r>
              <a:rPr sz="1250" spc="130" dirty="0">
                <a:latin typeface="Trebuchet MS"/>
                <a:cs typeface="Trebuchet MS"/>
              </a:rPr>
              <a:t>ResMed,</a:t>
            </a:r>
            <a:r>
              <a:rPr sz="1250" spc="8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Caire</a:t>
            </a:r>
            <a:r>
              <a:rPr sz="1250" spc="85" dirty="0">
                <a:latin typeface="Trebuchet MS"/>
                <a:cs typeface="Trebuchet MS"/>
              </a:rPr>
              <a:t> </a:t>
            </a:r>
            <a:r>
              <a:rPr sz="1250" spc="60" dirty="0">
                <a:latin typeface="Trebuchet MS"/>
                <a:cs typeface="Trebuchet MS"/>
              </a:rPr>
              <a:t>Inc.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742208" y="1543314"/>
            <a:ext cx="2164080" cy="3823970"/>
            <a:chOff x="7742208" y="1543314"/>
            <a:chExt cx="2164080" cy="3823970"/>
          </a:xfrm>
        </p:grpSpPr>
        <p:sp>
          <p:nvSpPr>
            <p:cNvPr id="22" name="object 22"/>
            <p:cNvSpPr/>
            <p:nvPr/>
          </p:nvSpPr>
          <p:spPr>
            <a:xfrm>
              <a:off x="7742208" y="1950066"/>
              <a:ext cx="2164080" cy="3416935"/>
            </a:xfrm>
            <a:custGeom>
              <a:avLst/>
              <a:gdLst/>
              <a:ahLst/>
              <a:cxnLst/>
              <a:rect l="l" t="t" r="r" b="b"/>
              <a:pathLst>
                <a:path w="2164079" h="3416935">
                  <a:moveTo>
                    <a:pt x="2163918" y="3416713"/>
                  </a:moveTo>
                  <a:lnTo>
                    <a:pt x="0" y="3416713"/>
                  </a:lnTo>
                  <a:lnTo>
                    <a:pt x="0" y="0"/>
                  </a:lnTo>
                  <a:lnTo>
                    <a:pt x="2163918" y="0"/>
                  </a:lnTo>
                  <a:lnTo>
                    <a:pt x="2163918" y="341671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17407" y="1543315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511" y="406755"/>
                  </a:moveTo>
                  <a:lnTo>
                    <a:pt x="811542" y="366890"/>
                  </a:lnTo>
                  <a:lnTo>
                    <a:pt x="805688" y="327406"/>
                  </a:lnTo>
                  <a:lnTo>
                    <a:pt x="795985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26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27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67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53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80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55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62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71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37" y="760666"/>
                  </a:lnTo>
                  <a:lnTo>
                    <a:pt x="640969" y="739305"/>
                  </a:lnTo>
                  <a:lnTo>
                    <a:pt x="672439" y="714756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44" y="553135"/>
                  </a:lnTo>
                  <a:lnTo>
                    <a:pt x="798766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64070" y="1789903"/>
              <a:ext cx="320675" cy="328930"/>
            </a:xfrm>
            <a:custGeom>
              <a:avLst/>
              <a:gdLst/>
              <a:ahLst/>
              <a:cxnLst/>
              <a:rect l="l" t="t" r="r" b="b"/>
              <a:pathLst>
                <a:path w="320675" h="328930">
                  <a:moveTo>
                    <a:pt x="320276" y="328460"/>
                  </a:moveTo>
                  <a:lnTo>
                    <a:pt x="20826" y="328460"/>
                  </a:lnTo>
                  <a:lnTo>
                    <a:pt x="20826" y="299474"/>
                  </a:lnTo>
                  <a:lnTo>
                    <a:pt x="291234" y="299474"/>
                  </a:lnTo>
                  <a:lnTo>
                    <a:pt x="291234" y="28985"/>
                  </a:lnTo>
                  <a:lnTo>
                    <a:pt x="20826" y="28985"/>
                  </a:lnTo>
                  <a:lnTo>
                    <a:pt x="20826" y="0"/>
                  </a:lnTo>
                  <a:lnTo>
                    <a:pt x="320276" y="0"/>
                  </a:lnTo>
                  <a:lnTo>
                    <a:pt x="320276" y="328460"/>
                  </a:lnTo>
                  <a:close/>
                </a:path>
                <a:path w="320675" h="328930">
                  <a:moveTo>
                    <a:pt x="49786" y="299474"/>
                  </a:moveTo>
                  <a:lnTo>
                    <a:pt x="6264" y="299474"/>
                  </a:lnTo>
                  <a:lnTo>
                    <a:pt x="0" y="293194"/>
                  </a:lnTo>
                  <a:lnTo>
                    <a:pt x="0" y="276770"/>
                  </a:lnTo>
                  <a:lnTo>
                    <a:pt x="6264" y="270489"/>
                  </a:lnTo>
                  <a:lnTo>
                    <a:pt x="20826" y="270489"/>
                  </a:lnTo>
                  <a:lnTo>
                    <a:pt x="20826" y="251177"/>
                  </a:lnTo>
                  <a:lnTo>
                    <a:pt x="6264" y="251177"/>
                  </a:lnTo>
                  <a:lnTo>
                    <a:pt x="0" y="244897"/>
                  </a:lnTo>
                  <a:lnTo>
                    <a:pt x="0" y="228472"/>
                  </a:lnTo>
                  <a:lnTo>
                    <a:pt x="6264" y="222192"/>
                  </a:lnTo>
                  <a:lnTo>
                    <a:pt x="20826" y="222192"/>
                  </a:lnTo>
                  <a:lnTo>
                    <a:pt x="20826" y="202871"/>
                  </a:lnTo>
                  <a:lnTo>
                    <a:pt x="6264" y="202871"/>
                  </a:lnTo>
                  <a:lnTo>
                    <a:pt x="0" y="196591"/>
                  </a:lnTo>
                  <a:lnTo>
                    <a:pt x="0" y="180166"/>
                  </a:lnTo>
                  <a:lnTo>
                    <a:pt x="6264" y="173894"/>
                  </a:lnTo>
                  <a:lnTo>
                    <a:pt x="20826" y="173894"/>
                  </a:lnTo>
                  <a:lnTo>
                    <a:pt x="20826" y="154565"/>
                  </a:lnTo>
                  <a:lnTo>
                    <a:pt x="6264" y="154565"/>
                  </a:lnTo>
                  <a:lnTo>
                    <a:pt x="0" y="148293"/>
                  </a:lnTo>
                  <a:lnTo>
                    <a:pt x="0" y="131868"/>
                  </a:lnTo>
                  <a:lnTo>
                    <a:pt x="6264" y="125588"/>
                  </a:lnTo>
                  <a:lnTo>
                    <a:pt x="20826" y="125588"/>
                  </a:lnTo>
                  <a:lnTo>
                    <a:pt x="20826" y="106267"/>
                  </a:lnTo>
                  <a:lnTo>
                    <a:pt x="6264" y="106267"/>
                  </a:lnTo>
                  <a:lnTo>
                    <a:pt x="0" y="99987"/>
                  </a:lnTo>
                  <a:lnTo>
                    <a:pt x="0" y="83563"/>
                  </a:lnTo>
                  <a:lnTo>
                    <a:pt x="6264" y="77282"/>
                  </a:lnTo>
                  <a:lnTo>
                    <a:pt x="20826" y="77282"/>
                  </a:lnTo>
                  <a:lnTo>
                    <a:pt x="20826" y="57970"/>
                  </a:lnTo>
                  <a:lnTo>
                    <a:pt x="14480" y="57970"/>
                  </a:lnTo>
                  <a:lnTo>
                    <a:pt x="6752" y="57482"/>
                  </a:lnTo>
                  <a:lnTo>
                    <a:pt x="976" y="51201"/>
                  </a:lnTo>
                  <a:lnTo>
                    <a:pt x="1464" y="43473"/>
                  </a:lnTo>
                  <a:lnTo>
                    <a:pt x="1464" y="35745"/>
                  </a:lnTo>
                  <a:lnTo>
                    <a:pt x="6752" y="29465"/>
                  </a:lnTo>
                  <a:lnTo>
                    <a:pt x="14480" y="28985"/>
                  </a:lnTo>
                  <a:lnTo>
                    <a:pt x="49786" y="28985"/>
                  </a:lnTo>
                  <a:lnTo>
                    <a:pt x="49786" y="299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1841" y="1846906"/>
              <a:ext cx="185479" cy="21445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990974" y="2474278"/>
            <a:ext cx="1657985" cy="13354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5715" algn="ctr">
              <a:lnSpc>
                <a:spcPts val="1989"/>
              </a:lnSpc>
              <a:spcBef>
                <a:spcPts val="300"/>
              </a:spcBef>
            </a:pPr>
            <a:r>
              <a:rPr sz="1800" b="1" spc="185" dirty="0">
                <a:latin typeface="Trebuchet MS"/>
                <a:cs typeface="Trebuchet MS"/>
              </a:rPr>
              <a:t>Indirect </a:t>
            </a:r>
            <a:r>
              <a:rPr sz="1800" b="1" spc="215" dirty="0">
                <a:solidFill>
                  <a:srgbClr val="F16629"/>
                </a:solidFill>
                <a:latin typeface="Trebuchet MS"/>
                <a:cs typeface="Trebuchet MS"/>
              </a:rPr>
              <a:t>Competitors </a:t>
            </a:r>
            <a:r>
              <a:rPr sz="1800" b="1" spc="210" dirty="0">
                <a:solidFill>
                  <a:srgbClr val="F16629"/>
                </a:solidFill>
                <a:latin typeface="Trebuchet MS"/>
                <a:cs typeface="Trebuchet MS"/>
              </a:rPr>
              <a:t>Globally</a:t>
            </a:r>
            <a:endParaRPr sz="1800">
              <a:latin typeface="Trebuchet MS"/>
              <a:cs typeface="Trebuchet MS"/>
            </a:endParaRPr>
          </a:p>
          <a:p>
            <a:pPr marL="34290" marR="20320" indent="224154">
              <a:lnSpc>
                <a:spcPts val="1410"/>
              </a:lnSpc>
              <a:spcBef>
                <a:spcPts val="1350"/>
              </a:spcBef>
            </a:pPr>
            <a:r>
              <a:rPr sz="1250" spc="130" dirty="0">
                <a:latin typeface="Trebuchet MS"/>
                <a:cs typeface="Trebuchet MS"/>
              </a:rPr>
              <a:t>Xiaomi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Mi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70" dirty="0">
                <a:latin typeface="Trebuchet MS"/>
                <a:cs typeface="Trebuchet MS"/>
              </a:rPr>
              <a:t>Air </a:t>
            </a:r>
            <a:r>
              <a:rPr sz="1250" spc="80" dirty="0">
                <a:latin typeface="Trebuchet MS"/>
                <a:cs typeface="Trebuchet MS"/>
              </a:rPr>
              <a:t>Purifiers,</a:t>
            </a:r>
            <a:r>
              <a:rPr sz="1250" spc="100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Withings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950" y="619491"/>
            <a:ext cx="286385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380" dirty="0">
                <a:solidFill>
                  <a:srgbClr val="C13125"/>
                </a:solidFill>
              </a:rPr>
              <a:t>Macro</a:t>
            </a:r>
            <a:r>
              <a:rPr sz="2550" spc="200" dirty="0">
                <a:solidFill>
                  <a:srgbClr val="C13125"/>
                </a:solidFill>
              </a:rPr>
              <a:t> </a:t>
            </a:r>
            <a:r>
              <a:rPr sz="2550" spc="325" dirty="0">
                <a:solidFill>
                  <a:srgbClr val="C13125"/>
                </a:solidFill>
              </a:rPr>
              <a:t>Analysis</a:t>
            </a:r>
            <a:endParaRPr sz="25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7111" y="1359779"/>
            <a:ext cx="212026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204" dirty="0">
                <a:solidFill>
                  <a:srgbClr val="F16629"/>
                </a:solidFill>
                <a:latin typeface="Trebuchet MS"/>
                <a:cs typeface="Trebuchet MS"/>
              </a:rPr>
              <a:t>Favourable</a:t>
            </a:r>
            <a:r>
              <a:rPr sz="1500" b="1" spc="17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500" b="1" spc="165" dirty="0">
                <a:solidFill>
                  <a:srgbClr val="F16629"/>
                </a:solidFill>
                <a:latin typeface="Trebuchet MS"/>
                <a:cs typeface="Trebuchet MS"/>
              </a:rPr>
              <a:t>Trends</a:t>
            </a:r>
            <a:endParaRPr sz="1500"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95583" y="1742622"/>
          <a:ext cx="9554844" cy="963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000" b="1" spc="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AREA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9525">
                      <a:solidFill>
                        <a:srgbClr val="F16629"/>
                      </a:solidFill>
                      <a:prstDash val="solid"/>
                    </a:lnL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000" b="1" spc="1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R w="9525">
                      <a:solidFill>
                        <a:srgbClr val="F16629"/>
                      </a:solidFill>
                      <a:prstDash val="solid"/>
                    </a:lnR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000" b="1" spc="125" dirty="0">
                          <a:latin typeface="Trebuchet MS"/>
                          <a:cs typeface="Trebuchet MS"/>
                        </a:rPr>
                        <a:t>Technology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000" spc="90" dirty="0">
                          <a:latin typeface="Trebuchet MS"/>
                          <a:cs typeface="Trebuchet MS"/>
                        </a:rPr>
                        <a:t>AI</a:t>
                      </a:r>
                      <a:r>
                        <a:rPr sz="100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 IoT</a:t>
                      </a:r>
                      <a:r>
                        <a:rPr sz="10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enable</a:t>
                      </a:r>
                      <a:r>
                        <a:rPr sz="10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smarter,</a:t>
                      </a:r>
                      <a:r>
                        <a:rPr sz="100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85" dirty="0">
                          <a:latin typeface="Trebuchet MS"/>
                          <a:cs typeface="Trebuchet MS"/>
                        </a:rPr>
                        <a:t>real-time</a:t>
                      </a:r>
                      <a:r>
                        <a:rPr sz="10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85" dirty="0">
                          <a:latin typeface="Trebuchet MS"/>
                          <a:cs typeface="Trebuchet MS"/>
                        </a:rPr>
                        <a:t>health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monitoring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5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medical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80" dirty="0">
                          <a:latin typeface="Trebuchet MS"/>
                          <a:cs typeface="Trebuchet MS"/>
                        </a:rPr>
                        <a:t>devices.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1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000" b="1" spc="135" dirty="0">
                          <a:latin typeface="Trebuchet MS"/>
                          <a:cs typeface="Trebuchet MS"/>
                        </a:rPr>
                        <a:t>Climate/Environment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000" spc="125" dirty="0">
                          <a:latin typeface="Trebuchet MS"/>
                          <a:cs typeface="Trebuchet MS"/>
                        </a:rPr>
                        <a:t>Urban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65" dirty="0">
                          <a:latin typeface="Trebuchet MS"/>
                          <a:cs typeface="Trebuchet MS"/>
                        </a:rPr>
                        <a:t>air</a:t>
                      </a:r>
                      <a:r>
                        <a:rPr sz="1000" spc="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70" dirty="0">
                          <a:latin typeface="Trebuchet MS"/>
                          <a:cs typeface="Trebuchet MS"/>
                        </a:rPr>
                        <a:t>pollution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14" dirty="0">
                          <a:latin typeface="Trebuchet MS"/>
                          <a:cs typeface="Trebuchet MS"/>
                        </a:rPr>
                        <a:t>boosts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40" dirty="0">
                          <a:latin typeface="Trebuchet MS"/>
                          <a:cs typeface="Trebuchet MS"/>
                        </a:rPr>
                        <a:t>demand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7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000" spc="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portable</a:t>
                      </a:r>
                      <a:r>
                        <a:rPr sz="10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respiratory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85" dirty="0">
                          <a:latin typeface="Trebuchet MS"/>
                          <a:cs typeface="Trebuchet MS"/>
                        </a:rPr>
                        <a:t>health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70" dirty="0">
                          <a:latin typeface="Trebuchet MS"/>
                          <a:cs typeface="Trebuchet MS"/>
                        </a:rPr>
                        <a:t>solutions.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17111" y="2937975"/>
            <a:ext cx="238379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210" dirty="0">
                <a:solidFill>
                  <a:srgbClr val="F16629"/>
                </a:solidFill>
                <a:latin typeface="Trebuchet MS"/>
                <a:cs typeface="Trebuchet MS"/>
              </a:rPr>
              <a:t>Unfavourable</a:t>
            </a:r>
            <a:r>
              <a:rPr sz="1500" b="1" spc="18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500" b="1" spc="165" dirty="0">
                <a:solidFill>
                  <a:srgbClr val="F16629"/>
                </a:solidFill>
                <a:latin typeface="Trebuchet MS"/>
                <a:cs typeface="Trebuchet MS"/>
              </a:rPr>
              <a:t>Trends</a:t>
            </a:r>
            <a:endParaRPr sz="1500">
              <a:latin typeface="Trebuchet MS"/>
              <a:cs typeface="Trebuchet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95583" y="3320819"/>
          <a:ext cx="9554844" cy="963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000" b="1" spc="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AREA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9525">
                      <a:solidFill>
                        <a:srgbClr val="F16629"/>
                      </a:solidFill>
                      <a:prstDash val="solid"/>
                    </a:lnL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000" b="1" spc="1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R w="9525">
                      <a:solidFill>
                        <a:srgbClr val="F16629"/>
                      </a:solidFill>
                      <a:prstDash val="solid"/>
                    </a:lnR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000" b="1" spc="155" dirty="0">
                          <a:latin typeface="Trebuchet MS"/>
                          <a:cs typeface="Trebuchet MS"/>
                        </a:rPr>
                        <a:t>Economy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000" spc="114" dirty="0">
                          <a:latin typeface="Trebuchet MS"/>
                          <a:cs typeface="Trebuchet MS"/>
                        </a:rPr>
                        <a:t>Increasing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costs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6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00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medical-</a:t>
                      </a:r>
                      <a:r>
                        <a:rPr sz="1000" spc="125" dirty="0">
                          <a:latin typeface="Trebuchet MS"/>
                          <a:cs typeface="Trebuchet MS"/>
                        </a:rPr>
                        <a:t>grade</a:t>
                      </a:r>
                      <a:r>
                        <a:rPr sz="1000" spc="130" dirty="0">
                          <a:latin typeface="Trebuchet MS"/>
                          <a:cs typeface="Trebuchet MS"/>
                        </a:rPr>
                        <a:t> components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70" dirty="0">
                          <a:latin typeface="Trebuchet MS"/>
                          <a:cs typeface="Trebuchet MS"/>
                        </a:rPr>
                        <a:t>may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raise</a:t>
                      </a:r>
                      <a:r>
                        <a:rPr sz="10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prices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reduce</a:t>
                      </a:r>
                      <a:r>
                        <a:rPr sz="1000" spc="125" dirty="0">
                          <a:latin typeface="Trebuchet MS"/>
                          <a:cs typeface="Trebuchet MS"/>
                        </a:rPr>
                        <a:t> margi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1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000" b="1" spc="145" dirty="0">
                          <a:latin typeface="Trebuchet MS"/>
                          <a:cs typeface="Trebuchet MS"/>
                        </a:rPr>
                        <a:t>Other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000" spc="100" dirty="0">
                          <a:latin typeface="Trebuchet MS"/>
                          <a:cs typeface="Trebuchet MS"/>
                        </a:rPr>
                        <a:t>Stringent 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medical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device</a:t>
                      </a:r>
                      <a:r>
                        <a:rPr sz="10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14" dirty="0">
                          <a:latin typeface="Trebuchet MS"/>
                          <a:cs typeface="Trebuchet MS"/>
                        </a:rPr>
                        <a:t>approvals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70" dirty="0">
                          <a:latin typeface="Trebuchet MS"/>
                          <a:cs typeface="Trebuchet MS"/>
                        </a:rPr>
                        <a:t>may</a:t>
                      </a:r>
                      <a:r>
                        <a:rPr sz="100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delay</a:t>
                      </a:r>
                      <a:r>
                        <a:rPr sz="100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product 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launch </a:t>
                      </a:r>
                      <a:r>
                        <a:rPr sz="1000" spc="1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scale-</a:t>
                      </a:r>
                      <a:r>
                        <a:rPr sz="1000" spc="40" dirty="0">
                          <a:latin typeface="Trebuchet MS"/>
                          <a:cs typeface="Trebuchet MS"/>
                        </a:rPr>
                        <a:t>up.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19050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99650" y="4423116"/>
            <a:ext cx="9566910" cy="11068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59715">
              <a:lnSpc>
                <a:spcPct val="100000"/>
              </a:lnSpc>
            </a:pPr>
            <a:r>
              <a:rPr sz="1250" b="1" spc="240" dirty="0">
                <a:solidFill>
                  <a:srgbClr val="F16629"/>
                </a:solidFill>
                <a:latin typeface="Trebuchet MS"/>
                <a:cs typeface="Trebuchet MS"/>
              </a:rPr>
              <a:t>Data</a:t>
            </a:r>
            <a:r>
              <a:rPr sz="125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85" dirty="0">
                <a:solidFill>
                  <a:srgbClr val="F16629"/>
                </a:solidFill>
                <a:latin typeface="Trebuchet MS"/>
                <a:cs typeface="Trebuchet MS"/>
              </a:rPr>
              <a:t>Sources:</a:t>
            </a:r>
            <a:endParaRPr sz="1250">
              <a:latin typeface="Trebuchet MS"/>
              <a:cs typeface="Trebuchet MS"/>
            </a:endParaRPr>
          </a:p>
          <a:p>
            <a:pPr marL="259715">
              <a:lnSpc>
                <a:spcPct val="100000"/>
              </a:lnSpc>
              <a:spcBef>
                <a:spcPts val="930"/>
              </a:spcBef>
            </a:pPr>
            <a:r>
              <a:rPr sz="1000" spc="114" dirty="0">
                <a:latin typeface="Trebuchet MS"/>
                <a:cs typeface="Trebuchet MS"/>
              </a:rPr>
              <a:t>IBEF</a:t>
            </a:r>
            <a:r>
              <a:rPr sz="1000" spc="105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Medical</a:t>
            </a:r>
            <a:r>
              <a:rPr sz="1000" spc="95" dirty="0">
                <a:latin typeface="Trebuchet MS"/>
                <a:cs typeface="Trebuchet MS"/>
              </a:rPr>
              <a:t> </a:t>
            </a:r>
            <a:r>
              <a:rPr sz="1000" spc="114" dirty="0">
                <a:latin typeface="Trebuchet MS"/>
                <a:cs typeface="Trebuchet MS"/>
              </a:rPr>
              <a:t>Devices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105" dirty="0">
                <a:latin typeface="Trebuchet MS"/>
                <a:cs typeface="Trebuchet MS"/>
              </a:rPr>
              <a:t>Industry</a:t>
            </a:r>
            <a:r>
              <a:rPr sz="1000" spc="90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Report</a:t>
            </a:r>
            <a:r>
              <a:rPr sz="1000" spc="105" dirty="0">
                <a:latin typeface="Trebuchet MS"/>
                <a:cs typeface="Trebuchet MS"/>
              </a:rPr>
              <a:t> </a:t>
            </a:r>
            <a:r>
              <a:rPr sz="1000" spc="145" dirty="0">
                <a:latin typeface="Trebuchet MS"/>
                <a:cs typeface="Trebuchet MS"/>
              </a:rPr>
              <a:t>2023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85" dirty="0">
                <a:latin typeface="Trebuchet MS"/>
                <a:cs typeface="Trebuchet MS"/>
              </a:rPr>
              <a:t>India</a:t>
            </a:r>
            <a:r>
              <a:rPr sz="1000" spc="135" dirty="0">
                <a:latin typeface="Trebuchet MS"/>
                <a:cs typeface="Trebuchet MS"/>
              </a:rPr>
              <a:t> </a:t>
            </a:r>
            <a:r>
              <a:rPr sz="1000" spc="105" dirty="0">
                <a:latin typeface="Trebuchet MS"/>
                <a:cs typeface="Trebuchet MS"/>
              </a:rPr>
              <a:t>Regulatory</a:t>
            </a:r>
            <a:r>
              <a:rPr sz="1000" spc="85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Guidelines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114" dirty="0">
                <a:latin typeface="Trebuchet MS"/>
                <a:cs typeface="Trebuchet MS"/>
              </a:rPr>
              <a:t>by</a:t>
            </a:r>
            <a:r>
              <a:rPr sz="1000" spc="90" dirty="0">
                <a:latin typeface="Trebuchet MS"/>
                <a:cs typeface="Trebuchet MS"/>
              </a:rPr>
              <a:t> </a:t>
            </a:r>
            <a:r>
              <a:rPr sz="1000" spc="160" dirty="0">
                <a:latin typeface="Trebuchet MS"/>
                <a:cs typeface="Trebuchet MS"/>
              </a:rPr>
              <a:t>CDSCO</a:t>
            </a:r>
            <a:r>
              <a:rPr sz="1000" spc="145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(Central</a:t>
            </a:r>
            <a:r>
              <a:rPr sz="1000" spc="95" dirty="0">
                <a:latin typeface="Trebuchet MS"/>
                <a:cs typeface="Trebuchet MS"/>
              </a:rPr>
              <a:t> </a:t>
            </a:r>
            <a:r>
              <a:rPr sz="1000" spc="145" dirty="0">
                <a:latin typeface="Trebuchet MS"/>
                <a:cs typeface="Trebuchet MS"/>
              </a:rPr>
              <a:t>Drugs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120" dirty="0">
                <a:latin typeface="Trebuchet MS"/>
                <a:cs typeface="Trebuchet MS"/>
              </a:rPr>
              <a:t>Standard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Control </a:t>
            </a:r>
            <a:r>
              <a:rPr sz="1000" spc="90" dirty="0">
                <a:latin typeface="Trebuchet MS"/>
                <a:cs typeface="Trebuchet MS"/>
              </a:rPr>
              <a:t>Organization)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spc="305" dirty="0">
                <a:solidFill>
                  <a:srgbClr val="C13125"/>
                </a:solidFill>
              </a:rPr>
              <a:t>Prototype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5922" y="1797050"/>
            <a:ext cx="5955030" cy="13017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910" rIns="0" bIns="0" rtlCol="0">
            <a:spAutoFit/>
          </a:bodyPr>
          <a:lstStyle/>
          <a:p>
            <a:pPr marL="259715">
              <a:lnSpc>
                <a:spcPts val="1670"/>
              </a:lnSpc>
              <a:spcBef>
                <a:spcPts val="330"/>
              </a:spcBef>
            </a:pP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Functionality</a:t>
            </a:r>
            <a:r>
              <a:rPr sz="1400" b="1" spc="16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included</a:t>
            </a: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55" dirty="0">
                <a:solidFill>
                  <a:srgbClr val="F16629"/>
                </a:solidFill>
                <a:latin typeface="Trebuchet MS"/>
                <a:cs typeface="Trebuchet MS"/>
              </a:rPr>
              <a:t>in</a:t>
            </a: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the </a:t>
            </a: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Prototype</a:t>
            </a:r>
            <a:endParaRPr sz="1400">
              <a:latin typeface="Trebuchet MS"/>
              <a:cs typeface="Trebuchet MS"/>
            </a:endParaRPr>
          </a:p>
          <a:p>
            <a:pPr marL="259715">
              <a:lnSpc>
                <a:spcPts val="1370"/>
              </a:lnSpc>
            </a:pPr>
            <a:r>
              <a:rPr sz="1150" spc="110" dirty="0">
                <a:latin typeface="Trebuchet MS"/>
                <a:cs typeface="Trebuchet MS"/>
              </a:rPr>
              <a:t>Simulated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AI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135" dirty="0">
                <a:latin typeface="Trebuchet MS"/>
                <a:cs typeface="Trebuchet MS"/>
              </a:rPr>
              <a:t>oxygen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flow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nebulization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with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indicator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lights.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921" y="4081444"/>
            <a:ext cx="5955030" cy="13017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910" rIns="0" bIns="0" rtlCol="0">
            <a:spAutoFit/>
          </a:bodyPr>
          <a:lstStyle/>
          <a:p>
            <a:pPr marL="259715">
              <a:lnSpc>
                <a:spcPts val="1670"/>
              </a:lnSpc>
              <a:spcBef>
                <a:spcPts val="330"/>
              </a:spcBef>
            </a:pP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Functionality</a:t>
            </a:r>
            <a:r>
              <a:rPr sz="1400" b="1" spc="16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00" dirty="0">
                <a:solidFill>
                  <a:srgbClr val="F16629"/>
                </a:solidFill>
                <a:latin typeface="Trebuchet MS"/>
                <a:cs typeface="Trebuchet MS"/>
              </a:rPr>
              <a:t>NOT</a:t>
            </a: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included</a:t>
            </a: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55" dirty="0">
                <a:solidFill>
                  <a:srgbClr val="F16629"/>
                </a:solidFill>
                <a:latin typeface="Trebuchet MS"/>
                <a:cs typeface="Trebuchet MS"/>
              </a:rPr>
              <a:t>in</a:t>
            </a:r>
            <a:r>
              <a:rPr sz="1400" b="1" spc="21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the</a:t>
            </a:r>
            <a:r>
              <a:rPr sz="1400" b="1" spc="19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Prototype</a:t>
            </a:r>
            <a:endParaRPr sz="1400">
              <a:latin typeface="Trebuchet MS"/>
              <a:cs typeface="Trebuchet MS"/>
            </a:endParaRPr>
          </a:p>
          <a:p>
            <a:pPr marL="259715">
              <a:lnSpc>
                <a:spcPts val="1370"/>
              </a:lnSpc>
            </a:pPr>
            <a:r>
              <a:rPr sz="1150" spc="95" dirty="0">
                <a:latin typeface="Trebuchet MS"/>
                <a:cs typeface="Trebuchet MS"/>
              </a:rPr>
              <a:t>Real-time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health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tracking</a:t>
            </a:r>
            <a:r>
              <a:rPr sz="1150" spc="114" dirty="0">
                <a:latin typeface="Trebuchet MS"/>
                <a:cs typeface="Trebuchet MS"/>
              </a:rPr>
              <a:t> and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mobile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app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integration.</a:t>
            </a:r>
            <a:endParaRPr sz="1150">
              <a:latin typeface="Trebuchet MS"/>
              <a:cs typeface="Trebuchet MS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8D3ED387-51A4-7EAE-8B82-5A4A3EEDF3C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4500" y="1718505"/>
            <a:ext cx="3595684" cy="38885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950" y="619491"/>
            <a:ext cx="392049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305" dirty="0">
                <a:solidFill>
                  <a:srgbClr val="C13125"/>
                </a:solidFill>
              </a:rPr>
              <a:t>Prototype</a:t>
            </a:r>
            <a:r>
              <a:rPr sz="2550" spc="229" dirty="0">
                <a:solidFill>
                  <a:srgbClr val="C13125"/>
                </a:solidFill>
              </a:rPr>
              <a:t> </a:t>
            </a:r>
            <a:r>
              <a:rPr sz="2550" spc="280" dirty="0">
                <a:solidFill>
                  <a:srgbClr val="C13125"/>
                </a:solidFill>
              </a:rPr>
              <a:t>Validation</a:t>
            </a:r>
            <a:endParaRPr sz="25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9650" y="1396884"/>
            <a:ext cx="3124200" cy="16275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5"/>
              </a:spcBef>
            </a:pPr>
            <a:endParaRPr sz="1400">
              <a:latin typeface="Times New Roman"/>
              <a:cs typeface="Times New Roman"/>
            </a:endParaRPr>
          </a:p>
          <a:p>
            <a:pPr marL="194945" marR="1148080">
              <a:lnSpc>
                <a:spcPts val="1600"/>
              </a:lnSpc>
            </a:pPr>
            <a:r>
              <a:rPr sz="1400" b="1" spc="220" dirty="0">
                <a:solidFill>
                  <a:srgbClr val="F16629"/>
                </a:solidFill>
                <a:latin typeface="Trebuchet MS"/>
                <a:cs typeface="Trebuchet MS"/>
              </a:rPr>
              <a:t>Number</a:t>
            </a:r>
            <a:r>
              <a:rPr sz="1400" b="1" spc="20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50" dirty="0">
                <a:solidFill>
                  <a:srgbClr val="F16629"/>
                </a:solidFill>
                <a:latin typeface="Trebuchet MS"/>
                <a:cs typeface="Trebuchet MS"/>
              </a:rPr>
              <a:t>of</a:t>
            </a:r>
            <a:r>
              <a:rPr sz="1400" b="1" spc="21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users </a:t>
            </a:r>
            <a:r>
              <a:rPr sz="1400" b="1" spc="254" dirty="0">
                <a:solidFill>
                  <a:srgbClr val="F16629"/>
                </a:solidFill>
                <a:latin typeface="Trebuchet MS"/>
                <a:cs typeface="Trebuchet MS"/>
              </a:rPr>
              <a:t>engaged</a:t>
            </a:r>
            <a:r>
              <a:rPr sz="1400" b="1" spc="21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with?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250" spc="110" dirty="0">
                <a:latin typeface="Trebuchet MS"/>
                <a:cs typeface="Trebuchet MS"/>
              </a:rPr>
              <a:t>7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1123" y="1396884"/>
            <a:ext cx="3124200" cy="16275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5"/>
              </a:spcBef>
            </a:pPr>
            <a:endParaRPr sz="1400">
              <a:latin typeface="Times New Roman"/>
              <a:cs typeface="Times New Roman"/>
            </a:endParaRPr>
          </a:p>
          <a:p>
            <a:pPr marL="194945" marR="381000">
              <a:lnSpc>
                <a:spcPts val="1600"/>
              </a:lnSpc>
            </a:pPr>
            <a:r>
              <a:rPr sz="1400" b="1" spc="210" dirty="0">
                <a:solidFill>
                  <a:srgbClr val="F16629"/>
                </a:solidFill>
                <a:latin typeface="Trebuchet MS"/>
                <a:cs typeface="Trebuchet MS"/>
              </a:rPr>
              <a:t>How</a:t>
            </a:r>
            <a:r>
              <a:rPr sz="1400" b="1" spc="16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35" dirty="0">
                <a:solidFill>
                  <a:srgbClr val="F16629"/>
                </a:solidFill>
                <a:latin typeface="Trebuchet MS"/>
                <a:cs typeface="Trebuchet MS"/>
              </a:rPr>
              <a:t>many</a:t>
            </a:r>
            <a:r>
              <a:rPr sz="1400" b="1" spc="16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00" dirty="0">
                <a:solidFill>
                  <a:srgbClr val="F16629"/>
                </a:solidFill>
                <a:latin typeface="Trebuchet MS"/>
                <a:cs typeface="Trebuchet MS"/>
              </a:rPr>
              <a:t>people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55" dirty="0">
                <a:solidFill>
                  <a:srgbClr val="F16629"/>
                </a:solidFill>
                <a:latin typeface="Trebuchet MS"/>
                <a:cs typeface="Trebuchet MS"/>
              </a:rPr>
              <a:t>liked </a:t>
            </a:r>
            <a:r>
              <a:rPr sz="1400" b="1" spc="145" dirty="0">
                <a:solidFill>
                  <a:srgbClr val="F16629"/>
                </a:solidFill>
                <a:latin typeface="Trebuchet MS"/>
                <a:cs typeface="Trebuchet MS"/>
              </a:rPr>
              <a:t>or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loved</a:t>
            </a:r>
            <a:r>
              <a:rPr sz="1400" b="1" spc="20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the </a:t>
            </a:r>
            <a:r>
              <a:rPr sz="1400" b="1" spc="190" dirty="0">
                <a:solidFill>
                  <a:srgbClr val="F16629"/>
                </a:solidFill>
                <a:latin typeface="Trebuchet MS"/>
                <a:cs typeface="Trebuchet MS"/>
              </a:rPr>
              <a:t>prototype?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250" spc="110" dirty="0">
                <a:latin typeface="Trebuchet MS"/>
                <a:cs typeface="Trebuchet MS"/>
              </a:rPr>
              <a:t>5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2596" y="1396884"/>
            <a:ext cx="3124200" cy="16275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98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35"/>
              </a:spcBef>
            </a:pPr>
            <a:endParaRPr sz="1400">
              <a:latin typeface="Times New Roman"/>
              <a:cs typeface="Times New Roman"/>
            </a:endParaRPr>
          </a:p>
          <a:p>
            <a:pPr marL="194945" marR="330200">
              <a:lnSpc>
                <a:spcPct val="93400"/>
              </a:lnSpc>
              <a:spcBef>
                <a:spcPts val="5"/>
              </a:spcBef>
            </a:pPr>
            <a:r>
              <a:rPr sz="1400" b="1" spc="210" dirty="0">
                <a:solidFill>
                  <a:srgbClr val="F16629"/>
                </a:solidFill>
                <a:latin typeface="Trebuchet MS"/>
                <a:cs typeface="Trebuchet MS"/>
              </a:rPr>
              <a:t>How</a:t>
            </a:r>
            <a:r>
              <a:rPr sz="1400" b="1" spc="16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35" dirty="0">
                <a:solidFill>
                  <a:srgbClr val="F16629"/>
                </a:solidFill>
                <a:latin typeface="Trebuchet MS"/>
                <a:cs typeface="Trebuchet MS"/>
              </a:rPr>
              <a:t>many</a:t>
            </a:r>
            <a:r>
              <a:rPr sz="1400" b="1" spc="16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00" dirty="0">
                <a:solidFill>
                  <a:srgbClr val="F16629"/>
                </a:solidFill>
                <a:latin typeface="Trebuchet MS"/>
                <a:cs typeface="Trebuchet MS"/>
              </a:rPr>
              <a:t>people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55" dirty="0">
                <a:solidFill>
                  <a:srgbClr val="F16629"/>
                </a:solidFill>
                <a:latin typeface="Trebuchet MS"/>
                <a:cs typeface="Trebuchet MS"/>
              </a:rPr>
              <a:t>were </a:t>
            </a:r>
            <a:r>
              <a:rPr sz="1400" b="1" spc="175" dirty="0">
                <a:solidFill>
                  <a:srgbClr val="F16629"/>
                </a:solidFill>
                <a:latin typeface="Trebuchet MS"/>
                <a:cs typeface="Trebuchet MS"/>
              </a:rPr>
              <a:t>either</a:t>
            </a: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neutral</a:t>
            </a:r>
            <a:r>
              <a:rPr sz="1400" b="1" spc="22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45" dirty="0">
                <a:solidFill>
                  <a:srgbClr val="F16629"/>
                </a:solidFill>
                <a:latin typeface="Trebuchet MS"/>
                <a:cs typeface="Trebuchet MS"/>
              </a:rPr>
              <a:t>or</a:t>
            </a: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00" dirty="0">
                <a:solidFill>
                  <a:srgbClr val="F16629"/>
                </a:solidFill>
                <a:latin typeface="Trebuchet MS"/>
                <a:cs typeface="Trebuchet MS"/>
              </a:rPr>
              <a:t>mostly </a:t>
            </a:r>
            <a:r>
              <a:rPr sz="1400" b="1" spc="229" dirty="0">
                <a:solidFill>
                  <a:srgbClr val="F16629"/>
                </a:solidFill>
                <a:latin typeface="Trebuchet MS"/>
                <a:cs typeface="Trebuchet MS"/>
              </a:rPr>
              <a:t>unhappy</a:t>
            </a:r>
            <a:r>
              <a:rPr sz="1400" b="1" spc="17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80" dirty="0">
                <a:solidFill>
                  <a:srgbClr val="F16629"/>
                </a:solidFill>
                <a:latin typeface="Trebuchet MS"/>
                <a:cs typeface="Trebuchet MS"/>
              </a:rPr>
              <a:t>with</a:t>
            </a:r>
            <a:r>
              <a:rPr sz="1400" b="1" spc="21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70" dirty="0">
                <a:solidFill>
                  <a:srgbClr val="F16629"/>
                </a:solidFill>
                <a:latin typeface="Trebuchet MS"/>
                <a:cs typeface="Trebuchet MS"/>
              </a:rPr>
              <a:t>the</a:t>
            </a:r>
            <a:endParaRPr sz="1400">
              <a:latin typeface="Trebuchet MS"/>
              <a:cs typeface="Trebuchet MS"/>
            </a:endParaRPr>
          </a:p>
          <a:p>
            <a:pPr marL="194945">
              <a:lnSpc>
                <a:spcPts val="1535"/>
              </a:lnSpc>
            </a:pPr>
            <a:r>
              <a:rPr sz="1400" b="1" spc="190" dirty="0">
                <a:solidFill>
                  <a:srgbClr val="F16629"/>
                </a:solidFill>
                <a:latin typeface="Trebuchet MS"/>
                <a:cs typeface="Trebuchet MS"/>
              </a:rPr>
              <a:t>prototype?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250" spc="110" dirty="0">
                <a:latin typeface="Trebuchet MS"/>
                <a:cs typeface="Trebuchet MS"/>
              </a:rPr>
              <a:t>2</a:t>
            </a:r>
            <a:endParaRPr sz="1250">
              <a:latin typeface="Trebuchet MS"/>
              <a:cs typeface="Trebuchet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95583" y="3280143"/>
          <a:ext cx="9554209" cy="242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9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805">
                <a:tc gridSpan="2"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b="1" spc="2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Prototype</a:t>
                      </a:r>
                      <a:r>
                        <a:rPr sz="1800" b="1" spc="20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2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Feedback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BE2025"/>
                      </a:solidFill>
                      <a:prstDash val="solid"/>
                    </a:lnL>
                    <a:lnR w="9525">
                      <a:solidFill>
                        <a:srgbClr val="BE2025"/>
                      </a:solidFill>
                      <a:prstDash val="solid"/>
                    </a:lnR>
                    <a:lnB w="3175">
                      <a:solidFill>
                        <a:srgbClr val="BE2025"/>
                      </a:solidFill>
                      <a:prstDash val="solid"/>
                    </a:lnB>
                    <a:solidFill>
                      <a:srgbClr val="BE202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6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1600" marR="311150">
                        <a:lnSpc>
                          <a:spcPts val="1410"/>
                        </a:lnSpc>
                      </a:pPr>
                      <a:r>
                        <a:rPr sz="1250" b="1" spc="229" dirty="0">
                          <a:latin typeface="Trebuchet MS"/>
                          <a:cs typeface="Trebuchet MS"/>
                        </a:rPr>
                        <a:t>What</a:t>
                      </a:r>
                      <a:r>
                        <a:rPr sz="1250" b="1" spc="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b="1" spc="220" dirty="0">
                          <a:latin typeface="Trebuchet MS"/>
                          <a:cs typeface="Trebuchet MS"/>
                        </a:rPr>
                        <a:t>aspects</a:t>
                      </a:r>
                      <a:r>
                        <a:rPr sz="1250" b="1" spc="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b="1" spc="15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250" b="1" spc="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b="1" spc="17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50" b="1" spc="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b="1" spc="190" dirty="0">
                          <a:latin typeface="Trebuchet MS"/>
                          <a:cs typeface="Trebuchet MS"/>
                        </a:rPr>
                        <a:t>prototype</a:t>
                      </a:r>
                      <a:r>
                        <a:rPr sz="1250" b="1" spc="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b="1" spc="170" dirty="0">
                          <a:latin typeface="Trebuchet MS"/>
                          <a:cs typeface="Trebuchet MS"/>
                        </a:rPr>
                        <a:t>did</a:t>
                      </a:r>
                      <a:r>
                        <a:rPr sz="1250" b="1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b="1" spc="17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50" b="1" spc="195" dirty="0">
                          <a:latin typeface="Trebuchet MS"/>
                          <a:cs typeface="Trebuchet MS"/>
                        </a:rPr>
                        <a:t> users </a:t>
                      </a:r>
                      <a:r>
                        <a:rPr sz="1250" b="1" spc="175" dirty="0">
                          <a:latin typeface="Trebuchet MS"/>
                          <a:cs typeface="Trebuchet MS"/>
                        </a:rPr>
                        <a:t>LOVE?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  <a:p>
                      <a:pPr marL="101600" marR="392430">
                        <a:lnSpc>
                          <a:spcPts val="1410"/>
                        </a:lnSpc>
                        <a:spcBef>
                          <a:spcPts val="1280"/>
                        </a:spcBef>
                      </a:pPr>
                      <a:r>
                        <a:rPr sz="1250" spc="140" dirty="0">
                          <a:latin typeface="Trebuchet MS"/>
                          <a:cs typeface="Trebuchet MS"/>
                        </a:rPr>
                        <a:t>Users</a:t>
                      </a:r>
                      <a:r>
                        <a:rPr sz="125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14" dirty="0">
                          <a:latin typeface="Trebuchet MS"/>
                          <a:cs typeface="Trebuchet MS"/>
                        </a:rPr>
                        <a:t>appreciated</a:t>
                      </a:r>
                      <a:r>
                        <a:rPr sz="12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1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5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05" dirty="0">
                          <a:latin typeface="Trebuchet MS"/>
                          <a:cs typeface="Trebuchet MS"/>
                        </a:rPr>
                        <a:t>intuitive</a:t>
                      </a:r>
                      <a:r>
                        <a:rPr sz="1250" spc="95" dirty="0">
                          <a:latin typeface="Trebuchet MS"/>
                          <a:cs typeface="Trebuchet MS"/>
                        </a:rPr>
                        <a:t> control</a:t>
                      </a:r>
                      <a:r>
                        <a:rPr sz="12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20" dirty="0">
                          <a:latin typeface="Trebuchet MS"/>
                          <a:cs typeface="Trebuchet MS"/>
                        </a:rPr>
                        <a:t>panel</a:t>
                      </a:r>
                      <a:r>
                        <a:rPr sz="125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2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250" spc="95" dirty="0">
                          <a:latin typeface="Trebuchet MS"/>
                          <a:cs typeface="Trebuchet MS"/>
                        </a:rPr>
                        <a:t>clear </a:t>
                      </a:r>
                      <a:r>
                        <a:rPr sz="1250" spc="110" dirty="0">
                          <a:latin typeface="Trebuchet MS"/>
                          <a:cs typeface="Trebuchet MS"/>
                        </a:rPr>
                        <a:t>labeling,</a:t>
                      </a:r>
                      <a:r>
                        <a:rPr sz="125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25" dirty="0">
                          <a:latin typeface="Trebuchet MS"/>
                          <a:cs typeface="Trebuchet MS"/>
                        </a:rPr>
                        <a:t>which</a:t>
                      </a:r>
                      <a:r>
                        <a:rPr sz="125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05" dirty="0">
                          <a:latin typeface="Trebuchet MS"/>
                          <a:cs typeface="Trebuchet MS"/>
                        </a:rPr>
                        <a:t>simplified</a:t>
                      </a:r>
                      <a:r>
                        <a:rPr sz="12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10" dirty="0">
                          <a:latin typeface="Trebuchet MS"/>
                          <a:cs typeface="Trebuchet MS"/>
                        </a:rPr>
                        <a:t>operation</a:t>
                      </a:r>
                      <a:r>
                        <a:rPr sz="12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2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250" spc="125" dirty="0">
                          <a:latin typeface="Trebuchet MS"/>
                          <a:cs typeface="Trebuchet MS"/>
                        </a:rPr>
                        <a:t>reduced</a:t>
                      </a:r>
                      <a:r>
                        <a:rPr sz="12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14" dirty="0">
                          <a:latin typeface="Trebuchet MS"/>
                          <a:cs typeface="Trebuchet MS"/>
                        </a:rPr>
                        <a:t>training</a:t>
                      </a:r>
                      <a:r>
                        <a:rPr sz="12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20" dirty="0">
                          <a:latin typeface="Trebuchet MS"/>
                          <a:cs typeface="Trebuchet MS"/>
                        </a:rPr>
                        <a:t>needs.</a:t>
                      </a:r>
                      <a:r>
                        <a:rPr sz="125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2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50" spc="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25" dirty="0">
                          <a:latin typeface="Trebuchet MS"/>
                          <a:cs typeface="Trebuchet MS"/>
                        </a:rPr>
                        <a:t>compact </a:t>
                      </a:r>
                      <a:r>
                        <a:rPr sz="1250" spc="120" dirty="0">
                          <a:latin typeface="Trebuchet MS"/>
                          <a:cs typeface="Trebuchet MS"/>
                        </a:rPr>
                        <a:t>and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  <a:p>
                      <a:pPr marL="101600">
                        <a:lnSpc>
                          <a:spcPts val="1330"/>
                        </a:lnSpc>
                      </a:pPr>
                      <a:r>
                        <a:rPr sz="1250" spc="135" dirty="0">
                          <a:latin typeface="Trebuchet MS"/>
                          <a:cs typeface="Trebuchet MS"/>
                        </a:rPr>
                        <a:t>ergonomic</a:t>
                      </a:r>
                      <a:r>
                        <a:rPr sz="125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50" dirty="0">
                          <a:latin typeface="Trebuchet MS"/>
                          <a:cs typeface="Trebuchet MS"/>
                        </a:rPr>
                        <a:t>design</a:t>
                      </a:r>
                      <a:r>
                        <a:rPr sz="1250" spc="145" dirty="0">
                          <a:latin typeface="Trebuchet MS"/>
                          <a:cs typeface="Trebuchet MS"/>
                        </a:rPr>
                        <a:t> enhanced</a:t>
                      </a:r>
                      <a:r>
                        <a:rPr sz="12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90" dirty="0">
                          <a:latin typeface="Trebuchet MS"/>
                          <a:cs typeface="Trebuchet MS"/>
                        </a:rPr>
                        <a:t>portability,</a:t>
                      </a:r>
                      <a:r>
                        <a:rPr sz="125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60" dirty="0">
                          <a:latin typeface="Trebuchet MS"/>
                          <a:cs typeface="Trebuchet MS"/>
                        </a:rPr>
                        <a:t>making</a:t>
                      </a:r>
                      <a:r>
                        <a:rPr sz="125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-25" dirty="0">
                          <a:latin typeface="Trebuchet MS"/>
                          <a:cs typeface="Trebuchet MS"/>
                        </a:rPr>
                        <a:t>it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  <a:p>
                      <a:pPr marL="101600">
                        <a:lnSpc>
                          <a:spcPts val="1455"/>
                        </a:lnSpc>
                      </a:pPr>
                      <a:r>
                        <a:rPr sz="1250" spc="110" dirty="0">
                          <a:latin typeface="Trebuchet MS"/>
                          <a:cs typeface="Trebuchet MS"/>
                        </a:rPr>
                        <a:t>easier</a:t>
                      </a:r>
                      <a:r>
                        <a:rPr sz="125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8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25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5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250" spc="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90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25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14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125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80" dirty="0">
                          <a:latin typeface="Trebuchet MS"/>
                          <a:cs typeface="Trebuchet MS"/>
                        </a:rPr>
                        <a:t>activities.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T="48260" marB="0">
                    <a:lnL w="9525">
                      <a:solidFill>
                        <a:srgbClr val="BE2025"/>
                      </a:solidFill>
                      <a:prstDash val="solid"/>
                    </a:lnL>
                    <a:lnR w="9525">
                      <a:solidFill>
                        <a:srgbClr val="BE2025"/>
                      </a:solidFill>
                      <a:prstDash val="solid"/>
                    </a:lnR>
                    <a:lnT w="3175">
                      <a:solidFill>
                        <a:srgbClr val="BE2025"/>
                      </a:solidFill>
                      <a:prstDash val="solid"/>
                    </a:lnT>
                    <a:lnB w="9525">
                      <a:solidFill>
                        <a:srgbClr val="BE20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0" marR="389255">
                        <a:lnSpc>
                          <a:spcPts val="1350"/>
                        </a:lnSpc>
                      </a:pPr>
                      <a:r>
                        <a:rPr sz="1200" b="1" spc="220" dirty="0">
                          <a:latin typeface="Trebuchet MS"/>
                          <a:cs typeface="Trebuchet MS"/>
                        </a:rPr>
                        <a:t>What</a:t>
                      </a:r>
                      <a:r>
                        <a:rPr sz="1200" b="1" spc="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195" dirty="0">
                          <a:latin typeface="Trebuchet MS"/>
                          <a:cs typeface="Trebuchet MS"/>
                        </a:rPr>
                        <a:t>aspects</a:t>
                      </a:r>
                      <a:r>
                        <a:rPr sz="1200" b="1" spc="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1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200" b="1" spc="165" dirty="0">
                          <a:latin typeface="Trebuchet MS"/>
                          <a:cs typeface="Trebuchet MS"/>
                        </a:rPr>
                        <a:t> the</a:t>
                      </a:r>
                      <a:r>
                        <a:rPr sz="1200" b="1" spc="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170" dirty="0">
                          <a:latin typeface="Trebuchet MS"/>
                          <a:cs typeface="Trebuchet MS"/>
                        </a:rPr>
                        <a:t>prototype</a:t>
                      </a:r>
                      <a:r>
                        <a:rPr sz="1200" b="1" spc="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170" dirty="0">
                          <a:latin typeface="Trebuchet MS"/>
                          <a:cs typeface="Trebuchet MS"/>
                        </a:rPr>
                        <a:t>were</a:t>
                      </a:r>
                      <a:r>
                        <a:rPr sz="1200" b="1" spc="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204" dirty="0">
                          <a:latin typeface="Trebuchet MS"/>
                          <a:cs typeface="Trebuchet MS"/>
                        </a:rPr>
                        <a:t>DISLIKED </a:t>
                      </a:r>
                      <a:r>
                        <a:rPr sz="1200" b="1" spc="195" dirty="0"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sz="1200" b="1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16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00" b="1" spc="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180" dirty="0">
                          <a:latin typeface="Trebuchet MS"/>
                          <a:cs typeface="Trebuchet MS"/>
                        </a:rPr>
                        <a:t>users?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L="101600" marR="477520">
                        <a:lnSpc>
                          <a:spcPts val="1350"/>
                        </a:lnSpc>
                        <a:spcBef>
                          <a:spcPts val="1210"/>
                        </a:spcBef>
                      </a:pPr>
                      <a:r>
                        <a:rPr sz="1200" spc="185" dirty="0">
                          <a:latin typeface="Trebuchet MS"/>
                          <a:cs typeface="Trebuchet MS"/>
                        </a:rPr>
                        <a:t>Some</a:t>
                      </a:r>
                      <a:r>
                        <a:rPr sz="120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45" dirty="0">
                          <a:latin typeface="Trebuchet MS"/>
                          <a:cs typeface="Trebuchet MS"/>
                        </a:rPr>
                        <a:t>users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found</a:t>
                      </a:r>
                      <a:r>
                        <a:rPr sz="120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8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20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device's </a:t>
                      </a:r>
                      <a:r>
                        <a:rPr sz="1200" spc="125" dirty="0">
                          <a:latin typeface="Trebuchet MS"/>
                          <a:cs typeface="Trebuchet MS"/>
                        </a:rPr>
                        <a:t>noise</a:t>
                      </a:r>
                      <a:r>
                        <a:rPr sz="120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90" dirty="0">
                          <a:latin typeface="Trebuchet MS"/>
                          <a:cs typeface="Trebuchet MS"/>
                        </a:rPr>
                        <a:t>level</a:t>
                      </a:r>
                      <a:r>
                        <a:rPr sz="12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10" dirty="0">
                          <a:latin typeface="Trebuchet MS"/>
                          <a:cs typeface="Trebuchet MS"/>
                        </a:rPr>
                        <a:t>during </a:t>
                      </a:r>
                      <a:r>
                        <a:rPr sz="1200" spc="114" dirty="0">
                          <a:latin typeface="Trebuchet MS"/>
                          <a:cs typeface="Trebuchet MS"/>
                        </a:rPr>
                        <a:t>operation </a:t>
                      </a:r>
                      <a:r>
                        <a:rPr sz="1200" spc="5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20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sz="120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14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0" dirty="0">
                          <a:latin typeface="Trebuchet MS"/>
                          <a:cs typeface="Trebuchet MS"/>
                        </a:rPr>
                        <a:t>concern,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65" dirty="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sz="12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2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impacted</a:t>
                      </a:r>
                      <a:r>
                        <a:rPr sz="120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80" dirty="0">
                          <a:latin typeface="Trebuchet MS"/>
                          <a:cs typeface="Trebuchet MS"/>
                        </a:rPr>
                        <a:t>comfort, </a:t>
                      </a:r>
                      <a:r>
                        <a:rPr sz="1200" spc="105" dirty="0">
                          <a:latin typeface="Trebuchet MS"/>
                          <a:cs typeface="Trebuchet MS"/>
                        </a:rPr>
                        <a:t>especially</a:t>
                      </a:r>
                      <a:r>
                        <a:rPr sz="12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20" dirty="0">
                          <a:latin typeface="Trebuchet MS"/>
                          <a:cs typeface="Trebuchet MS"/>
                        </a:rPr>
                        <a:t>during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30" dirty="0">
                          <a:latin typeface="Trebuchet MS"/>
                          <a:cs typeface="Trebuchet MS"/>
                        </a:rPr>
                        <a:t>prolonged</a:t>
                      </a:r>
                      <a:r>
                        <a:rPr sz="12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90" dirty="0">
                          <a:latin typeface="Trebuchet MS"/>
                          <a:cs typeface="Trebuchet MS"/>
                        </a:rPr>
                        <a:t>use.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45085" marB="0">
                    <a:lnL w="9525">
                      <a:solidFill>
                        <a:srgbClr val="BE2025"/>
                      </a:solidFill>
                      <a:prstDash val="solid"/>
                    </a:lnL>
                    <a:lnR w="19050">
                      <a:solidFill>
                        <a:srgbClr val="BE2025"/>
                      </a:solidFill>
                      <a:prstDash val="solid"/>
                    </a:lnR>
                    <a:lnT w="3175">
                      <a:solidFill>
                        <a:srgbClr val="BE2025"/>
                      </a:solidFill>
                      <a:prstDash val="solid"/>
                    </a:lnT>
                    <a:lnB w="9525">
                      <a:solidFill>
                        <a:srgbClr val="BE20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54494" y="420680"/>
            <a:ext cx="3783329" cy="5581015"/>
            <a:chOff x="6554494" y="420680"/>
            <a:chExt cx="3783329" cy="5581015"/>
          </a:xfrm>
        </p:grpSpPr>
        <p:sp>
          <p:nvSpPr>
            <p:cNvPr id="3" name="object 3"/>
            <p:cNvSpPr/>
            <p:nvPr/>
          </p:nvSpPr>
          <p:spPr>
            <a:xfrm>
              <a:off x="8856708" y="420680"/>
              <a:ext cx="1481455" cy="5581015"/>
            </a:xfrm>
            <a:custGeom>
              <a:avLst/>
              <a:gdLst/>
              <a:ahLst/>
              <a:cxnLst/>
              <a:rect l="l" t="t" r="r" b="b"/>
              <a:pathLst>
                <a:path w="1481454" h="5581015">
                  <a:moveTo>
                    <a:pt x="1481090" y="5580632"/>
                  </a:moveTo>
                  <a:lnTo>
                    <a:pt x="0" y="5580632"/>
                  </a:lnTo>
                  <a:lnTo>
                    <a:pt x="0" y="0"/>
                  </a:lnTo>
                  <a:lnTo>
                    <a:pt x="1481090" y="0"/>
                  </a:lnTo>
                  <a:lnTo>
                    <a:pt x="1481090" y="558063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4494" y="1128428"/>
              <a:ext cx="3432983" cy="416513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920" y="648461"/>
            <a:ext cx="813503" cy="4230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220" y="1978041"/>
            <a:ext cx="5387340" cy="123303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>
              <a:lnSpc>
                <a:spcPts val="4480"/>
              </a:lnSpc>
              <a:spcBef>
                <a:spcPts val="615"/>
              </a:spcBef>
            </a:pPr>
            <a:r>
              <a:rPr sz="4100" spc="405" dirty="0"/>
              <a:t>Ai</a:t>
            </a:r>
            <a:r>
              <a:rPr sz="4100" spc="270" dirty="0"/>
              <a:t> </a:t>
            </a:r>
            <a:r>
              <a:rPr sz="4100" spc="484" dirty="0"/>
              <a:t>powered</a:t>
            </a:r>
            <a:r>
              <a:rPr sz="4100" spc="285" dirty="0"/>
              <a:t> </a:t>
            </a:r>
            <a:r>
              <a:rPr sz="4100" spc="525" dirty="0"/>
              <a:t>ox</a:t>
            </a:r>
            <a:r>
              <a:rPr lang="en-IN" sz="4100" spc="525" dirty="0"/>
              <a:t>y</a:t>
            </a:r>
            <a:r>
              <a:rPr sz="4100" spc="525" dirty="0"/>
              <a:t>gen </a:t>
            </a:r>
            <a:r>
              <a:rPr sz="4100" spc="620" dirty="0"/>
              <a:t>mask</a:t>
            </a:r>
            <a:endParaRPr sz="4100" dirty="0"/>
          </a:p>
        </p:txBody>
      </p:sp>
      <p:sp>
        <p:nvSpPr>
          <p:cNvPr id="7" name="object 7"/>
          <p:cNvSpPr txBox="1"/>
          <p:nvPr/>
        </p:nvSpPr>
        <p:spPr>
          <a:xfrm>
            <a:off x="603220" y="3759613"/>
            <a:ext cx="5746115" cy="19005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00"/>
              </a:spcBef>
            </a:pPr>
            <a:r>
              <a:rPr sz="1800" spc="135" dirty="0">
                <a:latin typeface="Trebuchet MS"/>
                <a:cs typeface="Trebuchet MS"/>
              </a:rPr>
              <a:t>We</a:t>
            </a:r>
            <a:r>
              <a:rPr sz="1800" spc="114" dirty="0">
                <a:latin typeface="Trebuchet MS"/>
                <a:cs typeface="Trebuchet MS"/>
              </a:rPr>
              <a:t> build</a:t>
            </a:r>
            <a:r>
              <a:rPr sz="1800" spc="150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AI-</a:t>
            </a:r>
            <a:r>
              <a:rPr sz="1800" spc="135" dirty="0">
                <a:latin typeface="Trebuchet MS"/>
                <a:cs typeface="Trebuchet MS"/>
              </a:rPr>
              <a:t>powered</a:t>
            </a:r>
            <a:r>
              <a:rPr sz="1800" spc="145" dirty="0">
                <a:latin typeface="Trebuchet MS"/>
                <a:cs typeface="Trebuchet MS"/>
              </a:rPr>
              <a:t> </a:t>
            </a:r>
            <a:r>
              <a:rPr sz="1800" spc="190" dirty="0">
                <a:latin typeface="Trebuchet MS"/>
                <a:cs typeface="Trebuchet MS"/>
              </a:rPr>
              <a:t>oxygen</a:t>
            </a:r>
            <a:r>
              <a:rPr sz="1800" spc="155" dirty="0">
                <a:latin typeface="Trebuchet MS"/>
                <a:cs typeface="Trebuchet MS"/>
              </a:rPr>
              <a:t> </a:t>
            </a:r>
            <a:r>
              <a:rPr sz="1800" spc="210" dirty="0">
                <a:latin typeface="Trebuchet MS"/>
                <a:cs typeface="Trebuchet MS"/>
              </a:rPr>
              <a:t>masks</a:t>
            </a:r>
            <a:r>
              <a:rPr sz="1800" spc="165" dirty="0">
                <a:latin typeface="Trebuchet MS"/>
                <a:cs typeface="Trebuchet MS"/>
              </a:rPr>
              <a:t> </a:t>
            </a:r>
            <a:r>
              <a:rPr sz="1800" spc="75" dirty="0">
                <a:latin typeface="Trebuchet MS"/>
                <a:cs typeface="Trebuchet MS"/>
              </a:rPr>
              <a:t>with </a:t>
            </a:r>
            <a:r>
              <a:rPr sz="1800" spc="120" dirty="0">
                <a:latin typeface="Trebuchet MS"/>
                <a:cs typeface="Trebuchet MS"/>
              </a:rPr>
              <a:t>nebulizer</a:t>
            </a:r>
            <a:r>
              <a:rPr sz="1800" spc="175" dirty="0">
                <a:latin typeface="Trebuchet MS"/>
                <a:cs typeface="Trebuchet MS"/>
              </a:rPr>
              <a:t> </a:t>
            </a:r>
            <a:r>
              <a:rPr sz="1800" spc="170" dirty="0">
                <a:latin typeface="Trebuchet MS"/>
                <a:cs typeface="Trebuchet MS"/>
              </a:rPr>
              <a:t>and</a:t>
            </a:r>
            <a:r>
              <a:rPr sz="1800" spc="160" dirty="0">
                <a:latin typeface="Trebuchet MS"/>
                <a:cs typeface="Trebuchet MS"/>
              </a:rPr>
              <a:t> </a:t>
            </a:r>
            <a:r>
              <a:rPr sz="1800" spc="145" dirty="0">
                <a:latin typeface="Trebuchet MS"/>
                <a:cs typeface="Trebuchet MS"/>
              </a:rPr>
              <a:t>stress-</a:t>
            </a:r>
            <a:r>
              <a:rPr sz="1800" spc="55" dirty="0">
                <a:latin typeface="Trebuchet MS"/>
                <a:cs typeface="Trebuchet MS"/>
              </a:rPr>
              <a:t>relief</a:t>
            </a:r>
            <a:r>
              <a:rPr sz="1800" spc="150" dirty="0">
                <a:latin typeface="Trebuchet MS"/>
                <a:cs typeface="Trebuchet MS"/>
              </a:rPr>
              <a:t> </a:t>
            </a:r>
            <a:r>
              <a:rPr sz="1800" spc="70" dirty="0">
                <a:latin typeface="Trebuchet MS"/>
                <a:cs typeface="Trebuchet MS"/>
              </a:rPr>
              <a:t>for</a:t>
            </a:r>
            <a:r>
              <a:rPr sz="1800" spc="180" dirty="0">
                <a:latin typeface="Trebuchet MS"/>
                <a:cs typeface="Trebuchet MS"/>
              </a:rPr>
              <a:t> </a:t>
            </a:r>
            <a:r>
              <a:rPr sz="1800" spc="160" dirty="0">
                <a:latin typeface="Trebuchet MS"/>
                <a:cs typeface="Trebuchet MS"/>
              </a:rPr>
              <a:t>smart</a:t>
            </a:r>
            <a:r>
              <a:rPr sz="1800" spc="150" dirty="0">
                <a:latin typeface="Trebuchet MS"/>
                <a:cs typeface="Trebuchet MS"/>
              </a:rPr>
              <a:t> </a:t>
            </a:r>
            <a:r>
              <a:rPr sz="1800" spc="120" dirty="0">
                <a:latin typeface="Trebuchet MS"/>
                <a:cs typeface="Trebuchet MS"/>
              </a:rPr>
              <a:t>respiratory </a:t>
            </a:r>
            <a:r>
              <a:rPr sz="1800" spc="65" dirty="0">
                <a:latin typeface="Trebuchet MS"/>
                <a:cs typeface="Trebuchet MS"/>
              </a:rPr>
              <a:t>care.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800" dirty="0">
              <a:latin typeface="Trebuchet MS"/>
              <a:cs typeface="Trebuchet MS"/>
            </a:endParaRPr>
          </a:p>
          <a:p>
            <a:pPr marL="12700" marR="1024890">
              <a:lnSpc>
                <a:spcPts val="1989"/>
              </a:lnSpc>
              <a:spcBef>
                <a:spcPts val="5"/>
              </a:spcBef>
            </a:pPr>
            <a:r>
              <a:rPr sz="1800" b="1" spc="204" dirty="0">
                <a:latin typeface="Trebuchet MS"/>
                <a:cs typeface="Trebuchet MS"/>
              </a:rPr>
              <a:t>Sri</a:t>
            </a:r>
            <a:r>
              <a:rPr sz="1800" b="1" spc="225" dirty="0">
                <a:latin typeface="Trebuchet MS"/>
                <a:cs typeface="Trebuchet MS"/>
              </a:rPr>
              <a:t> </a:t>
            </a:r>
            <a:r>
              <a:rPr sz="1800" b="1" spc="254" dirty="0" err="1">
                <a:latin typeface="Trebuchet MS"/>
                <a:cs typeface="Trebuchet MS"/>
              </a:rPr>
              <a:t>sairam</a:t>
            </a:r>
            <a:r>
              <a:rPr sz="1800" b="1" spc="195" dirty="0">
                <a:latin typeface="Trebuchet MS"/>
                <a:cs typeface="Trebuchet MS"/>
              </a:rPr>
              <a:t> </a:t>
            </a:r>
            <a:r>
              <a:rPr sz="1800" b="1" spc="190" dirty="0" err="1">
                <a:latin typeface="Trebuchet MS"/>
                <a:cs typeface="Trebuchet MS"/>
              </a:rPr>
              <a:t>insti</a:t>
            </a:r>
            <a:r>
              <a:rPr lang="en-IN" sz="1800" b="1" spc="190" dirty="0" err="1">
                <a:latin typeface="Trebuchet MS"/>
                <a:cs typeface="Trebuchet MS"/>
              </a:rPr>
              <a:t>tute</a:t>
            </a:r>
            <a:r>
              <a:rPr sz="1800" b="1" spc="210" dirty="0">
                <a:latin typeface="Trebuchet MS"/>
                <a:cs typeface="Trebuchet MS"/>
              </a:rPr>
              <a:t> </a:t>
            </a:r>
            <a:r>
              <a:rPr sz="1800" b="1" spc="175" dirty="0">
                <a:latin typeface="Trebuchet MS"/>
                <a:cs typeface="Trebuchet MS"/>
              </a:rPr>
              <a:t>of</a:t>
            </a:r>
            <a:r>
              <a:rPr sz="1800" b="1" spc="190" dirty="0">
                <a:latin typeface="Trebuchet MS"/>
                <a:cs typeface="Trebuchet MS"/>
              </a:rPr>
              <a:t> </a:t>
            </a:r>
            <a:r>
              <a:rPr sz="1800" b="1" spc="225" dirty="0">
                <a:latin typeface="Trebuchet MS"/>
                <a:cs typeface="Trebuchet MS"/>
              </a:rPr>
              <a:t>technology </a:t>
            </a:r>
            <a:r>
              <a:rPr sz="1800" b="1" spc="250" dirty="0">
                <a:latin typeface="Trebuchet MS"/>
                <a:cs typeface="Trebuchet MS"/>
              </a:rPr>
              <a:t>tambaram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00" dirty="0">
                <a:solidFill>
                  <a:srgbClr val="C13125"/>
                </a:solidFill>
              </a:rPr>
              <a:t>Competition</a:t>
            </a:r>
            <a:r>
              <a:rPr spc="285" dirty="0">
                <a:solidFill>
                  <a:srgbClr val="C13125"/>
                </a:solidFill>
              </a:rPr>
              <a:t> </a:t>
            </a:r>
            <a:r>
              <a:rPr spc="320" dirty="0">
                <a:solidFill>
                  <a:srgbClr val="C13125"/>
                </a:solidFill>
              </a:rPr>
              <a:t>Analysis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9650" y="1518909"/>
          <a:ext cx="9565640" cy="21469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50" b="1" spc="1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COMPETITOR</a:t>
                      </a:r>
                      <a:r>
                        <a:rPr sz="1150" b="1" spc="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50" b="1" spc="2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130175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50" b="1" spc="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TYPE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130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50" b="1" spc="1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STRENGTHS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130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50" b="1" spc="2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WEAKNESSES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130175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6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0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95" dirty="0">
                          <a:latin typeface="Trebuchet MS"/>
                          <a:cs typeface="Trebuchet MS"/>
                        </a:rPr>
                        <a:t>Walnut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 Medical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80" dirty="0">
                          <a:latin typeface="Trebuchet MS"/>
                          <a:cs typeface="Trebuchet MS"/>
                        </a:rPr>
                        <a:t>Direct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130" dirty="0">
                          <a:latin typeface="Trebuchet MS"/>
                          <a:cs typeface="Trebuchet MS"/>
                        </a:rPr>
                        <a:t>government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80" dirty="0">
                          <a:latin typeface="Trebuchet MS"/>
                          <a:cs typeface="Trebuchet MS"/>
                        </a:rPr>
                        <a:t>military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85" dirty="0">
                          <a:latin typeface="Trebuchet MS"/>
                          <a:cs typeface="Trebuchet MS"/>
                        </a:rPr>
                        <a:t>hospitals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6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less </a:t>
                      </a:r>
                      <a:r>
                        <a:rPr sz="1000" spc="130" dirty="0">
                          <a:latin typeface="Trebuchet MS"/>
                          <a:cs typeface="Trebuchet MS"/>
                        </a:rPr>
                        <a:t>emphasis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20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30" dirty="0">
                          <a:latin typeface="Trebuchet MS"/>
                          <a:cs typeface="Trebuchet MS"/>
                        </a:rPr>
                        <a:t>consumer</a:t>
                      </a:r>
                      <a:r>
                        <a:rPr sz="1000" spc="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prod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CAD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5" dirty="0">
                          <a:latin typeface="Trebuchet MS"/>
                          <a:cs typeface="Trebuchet MS"/>
                        </a:rPr>
                        <a:t>Helix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85" dirty="0">
                          <a:latin typeface="Trebuchet MS"/>
                          <a:cs typeface="Trebuchet MS"/>
                        </a:rPr>
                        <a:t>Private</a:t>
                      </a:r>
                      <a:r>
                        <a:rPr sz="100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75" dirty="0">
                          <a:latin typeface="Trebuchet MS"/>
                          <a:cs typeface="Trebuchet MS"/>
                        </a:rPr>
                        <a:t>Limited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80" dirty="0">
                          <a:latin typeface="Trebuchet MS"/>
                          <a:cs typeface="Trebuchet MS"/>
                        </a:rPr>
                        <a:t>Direct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105" dirty="0">
                          <a:latin typeface="Trebuchet MS"/>
                          <a:cs typeface="Trebuchet MS"/>
                        </a:rPr>
                        <a:t>provides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training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5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0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biomedical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145" dirty="0">
                          <a:latin typeface="Trebuchet MS"/>
                          <a:cs typeface="Trebuchet MS"/>
                        </a:rPr>
                        <a:t>Does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80" dirty="0">
                          <a:latin typeface="Trebuchet MS"/>
                          <a:cs typeface="Trebuchet MS"/>
                        </a:rPr>
                        <a:t>specialize</a:t>
                      </a:r>
                      <a:r>
                        <a:rPr sz="10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5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30" dirty="0">
                          <a:latin typeface="Trebuchet MS"/>
                          <a:cs typeface="Trebuchet MS"/>
                        </a:rPr>
                        <a:t>oxygen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40" dirty="0">
                          <a:latin typeface="Trebuchet MS"/>
                          <a:cs typeface="Trebuchet MS"/>
                        </a:rPr>
                        <a:t>mask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90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0" dirty="0">
                          <a:latin typeface="Trebuchet MS"/>
                          <a:cs typeface="Trebuchet MS"/>
                        </a:rPr>
                        <a:t>Philips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Respironics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80" dirty="0">
                          <a:latin typeface="Trebuchet MS"/>
                          <a:cs typeface="Trebuchet MS"/>
                        </a:rPr>
                        <a:t>Direct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80" dirty="0">
                          <a:latin typeface="Trebuchet MS"/>
                          <a:cs typeface="Trebuchet MS"/>
                        </a:rPr>
                        <a:t>Lightweight,</a:t>
                      </a:r>
                      <a:r>
                        <a:rPr sz="10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long</a:t>
                      </a:r>
                      <a:r>
                        <a:rPr sz="10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0" dirty="0">
                          <a:latin typeface="Trebuchet MS"/>
                          <a:cs typeface="Trebuchet MS"/>
                        </a:rPr>
                        <a:t>battery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0" dirty="0">
                          <a:latin typeface="Trebuchet MS"/>
                          <a:cs typeface="Trebuchet MS"/>
                        </a:rPr>
                        <a:t>life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CAD0D8"/>
                    </a:solidFill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110" dirty="0">
                          <a:latin typeface="Trebuchet MS"/>
                          <a:cs typeface="Trebuchet MS"/>
                        </a:rPr>
                        <a:t>High</a:t>
                      </a:r>
                      <a:r>
                        <a:rPr sz="100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75" dirty="0">
                          <a:latin typeface="Trebuchet MS"/>
                          <a:cs typeface="Trebuchet MS"/>
                        </a:rPr>
                        <a:t>cost,</a:t>
                      </a:r>
                      <a:r>
                        <a:rPr sz="10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expensive</a:t>
                      </a:r>
                      <a:r>
                        <a:rPr sz="100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80" dirty="0">
                          <a:latin typeface="Trebuchet MS"/>
                          <a:cs typeface="Trebuchet MS"/>
                        </a:rPr>
                        <a:t>batteries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CAD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9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114" dirty="0">
                          <a:latin typeface="Trebuchet MS"/>
                          <a:cs typeface="Trebuchet MS"/>
                        </a:rPr>
                        <a:t>Inogen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80" dirty="0">
                          <a:latin typeface="Trebuchet MS"/>
                          <a:cs typeface="Trebuchet MS"/>
                        </a:rPr>
                        <a:t>Direct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0" dirty="0">
                          <a:latin typeface="Trebuchet MS"/>
                          <a:cs typeface="Trebuchet MS"/>
                        </a:rPr>
                        <a:t>Portable,</a:t>
                      </a:r>
                      <a:r>
                        <a:rPr sz="10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95" dirty="0">
                          <a:latin typeface="Trebuchet MS"/>
                          <a:cs typeface="Trebuchet MS"/>
                        </a:rPr>
                        <a:t>mobile</a:t>
                      </a:r>
                      <a:r>
                        <a:rPr sz="10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14" dirty="0">
                          <a:latin typeface="Trebuchet MS"/>
                          <a:cs typeface="Trebuchet MS"/>
                        </a:rPr>
                        <a:t>app </a:t>
                      </a:r>
                      <a:r>
                        <a:rPr sz="1000" spc="80" dirty="0">
                          <a:latin typeface="Trebuchet MS"/>
                          <a:cs typeface="Trebuchet MS"/>
                        </a:rPr>
                        <a:t>integration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110" dirty="0">
                          <a:latin typeface="Trebuchet MS"/>
                          <a:cs typeface="Trebuchet MS"/>
                        </a:rPr>
                        <a:t>High</a:t>
                      </a:r>
                      <a:r>
                        <a:rPr sz="1000" spc="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70" dirty="0">
                          <a:latin typeface="Trebuchet MS"/>
                          <a:cs typeface="Trebuchet MS"/>
                        </a:rPr>
                        <a:t>price,</a:t>
                      </a:r>
                      <a:r>
                        <a:rPr sz="100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70" dirty="0">
                          <a:latin typeface="Trebuchet MS"/>
                          <a:cs typeface="Trebuchet MS"/>
                        </a:rPr>
                        <a:t>limited</a:t>
                      </a:r>
                      <a:r>
                        <a:rPr sz="10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45" dirty="0">
                          <a:latin typeface="Trebuchet MS"/>
                          <a:cs typeface="Trebuchet MS"/>
                        </a:rPr>
                        <a:t>flow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99650" y="4016364"/>
            <a:ext cx="9566910" cy="122047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270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415"/>
              </a:spcBef>
            </a:pPr>
            <a:r>
              <a:rPr sz="1250" b="1" spc="175" dirty="0">
                <a:solidFill>
                  <a:srgbClr val="F16629"/>
                </a:solidFill>
                <a:latin typeface="Trebuchet MS"/>
                <a:cs typeface="Trebuchet MS"/>
              </a:rPr>
              <a:t>Our</a:t>
            </a:r>
            <a:r>
              <a:rPr sz="1250" b="1" spc="19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75" dirty="0">
                <a:solidFill>
                  <a:srgbClr val="F16629"/>
                </a:solidFill>
                <a:latin typeface="Trebuchet MS"/>
                <a:cs typeface="Trebuchet MS"/>
              </a:rPr>
              <a:t>Product/Service</a:t>
            </a:r>
            <a:r>
              <a:rPr sz="125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30" dirty="0">
                <a:solidFill>
                  <a:srgbClr val="F16629"/>
                </a:solidFill>
                <a:latin typeface="Trebuchet MS"/>
                <a:cs typeface="Trebuchet MS"/>
              </a:rPr>
              <a:t>will</a:t>
            </a:r>
            <a:r>
              <a:rPr sz="1250" b="1" spc="19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75" dirty="0">
                <a:solidFill>
                  <a:srgbClr val="F16629"/>
                </a:solidFill>
                <a:latin typeface="Trebuchet MS"/>
                <a:cs typeface="Trebuchet MS"/>
              </a:rPr>
              <a:t>be</a:t>
            </a:r>
            <a:r>
              <a:rPr sz="1250" b="1" spc="21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80" dirty="0">
                <a:solidFill>
                  <a:srgbClr val="F16629"/>
                </a:solidFill>
                <a:latin typeface="Trebuchet MS"/>
                <a:cs typeface="Trebuchet MS"/>
              </a:rPr>
              <a:t>better</a:t>
            </a:r>
            <a:r>
              <a:rPr sz="1250" b="1" spc="19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200" dirty="0">
                <a:solidFill>
                  <a:srgbClr val="F16629"/>
                </a:solidFill>
                <a:latin typeface="Trebuchet MS"/>
                <a:cs typeface="Trebuchet MS"/>
              </a:rPr>
              <a:t>than</a:t>
            </a:r>
            <a:r>
              <a:rPr sz="1250" b="1" spc="16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70" dirty="0">
                <a:solidFill>
                  <a:srgbClr val="F16629"/>
                </a:solidFill>
                <a:latin typeface="Trebuchet MS"/>
                <a:cs typeface="Trebuchet MS"/>
              </a:rPr>
              <a:t>the</a:t>
            </a:r>
            <a:r>
              <a:rPr sz="125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95" dirty="0">
                <a:solidFill>
                  <a:srgbClr val="F16629"/>
                </a:solidFill>
                <a:latin typeface="Trebuchet MS"/>
                <a:cs typeface="Trebuchet MS"/>
              </a:rPr>
              <a:t>competitors'</a:t>
            </a:r>
            <a:r>
              <a:rPr sz="1250" b="1" spc="17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90" dirty="0">
                <a:solidFill>
                  <a:srgbClr val="F16629"/>
                </a:solidFill>
                <a:latin typeface="Trebuchet MS"/>
                <a:cs typeface="Trebuchet MS"/>
              </a:rPr>
              <a:t>solutions because:</a:t>
            </a:r>
            <a:endParaRPr sz="1250">
              <a:latin typeface="Trebuchet MS"/>
              <a:cs typeface="Trebuchet MS"/>
            </a:endParaRPr>
          </a:p>
          <a:p>
            <a:pPr marL="259715" marR="1007744">
              <a:lnSpc>
                <a:spcPts val="1280"/>
              </a:lnSpc>
              <a:spcBef>
                <a:spcPts val="1285"/>
              </a:spcBef>
            </a:pPr>
            <a:r>
              <a:rPr sz="1150" spc="95" dirty="0">
                <a:latin typeface="Trebuchet MS"/>
                <a:cs typeface="Trebuchet MS"/>
              </a:rPr>
              <a:t>Our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device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combines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35" dirty="0">
                <a:latin typeface="Trebuchet MS"/>
                <a:cs typeface="Trebuchet MS"/>
              </a:rPr>
              <a:t>oxygen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delivery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with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nebulization,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eliminating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the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need </a:t>
            </a:r>
            <a:r>
              <a:rPr sz="1150" spc="50" dirty="0">
                <a:latin typeface="Trebuchet MS"/>
                <a:cs typeface="Trebuchet MS"/>
              </a:rPr>
              <a:t>for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separate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equipment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and </a:t>
            </a:r>
            <a:r>
              <a:rPr sz="1150" spc="110" dirty="0">
                <a:latin typeface="Trebuchet MS"/>
                <a:cs typeface="Trebuchet MS"/>
              </a:rPr>
              <a:t>enhancing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treatment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efficiency.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20" y="619490"/>
            <a:ext cx="233997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50" dirty="0">
                <a:solidFill>
                  <a:srgbClr val="C13125"/>
                </a:solidFill>
              </a:rPr>
              <a:t>Market</a:t>
            </a:r>
            <a:r>
              <a:rPr spc="245" dirty="0">
                <a:solidFill>
                  <a:srgbClr val="C13125"/>
                </a:solidFill>
              </a:rPr>
              <a:t> </a:t>
            </a:r>
            <a:r>
              <a:rPr spc="254" dirty="0">
                <a:solidFill>
                  <a:srgbClr val="C13125"/>
                </a:solidFill>
              </a:rPr>
              <a:t>Size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5921" y="1315533"/>
            <a:ext cx="5955030" cy="17576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910" rIns="0" bIns="0" rtlCol="0">
            <a:spAutoFit/>
          </a:bodyPr>
          <a:lstStyle/>
          <a:p>
            <a:pPr marL="129539">
              <a:lnSpc>
                <a:spcPts val="1670"/>
              </a:lnSpc>
              <a:spcBef>
                <a:spcPts val="330"/>
              </a:spcBef>
            </a:pPr>
            <a:r>
              <a:rPr sz="1400" b="1" spc="130" dirty="0">
                <a:solidFill>
                  <a:srgbClr val="F16629"/>
                </a:solidFill>
                <a:latin typeface="Trebuchet MS"/>
                <a:cs typeface="Trebuchet MS"/>
              </a:rPr>
              <a:t>Total</a:t>
            </a:r>
            <a:r>
              <a:rPr sz="1400" b="1" spc="229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15" dirty="0">
                <a:solidFill>
                  <a:srgbClr val="F16629"/>
                </a:solidFill>
                <a:latin typeface="Trebuchet MS"/>
                <a:cs typeface="Trebuchet MS"/>
              </a:rPr>
              <a:t>Addressable </a:t>
            </a:r>
            <a:r>
              <a:rPr sz="1400" b="1" spc="210" dirty="0">
                <a:solidFill>
                  <a:srgbClr val="F16629"/>
                </a:solidFill>
                <a:latin typeface="Trebuchet MS"/>
                <a:cs typeface="Trebuchet MS"/>
              </a:rPr>
              <a:t>Market</a:t>
            </a:r>
            <a:r>
              <a:rPr sz="1400" b="1" spc="24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80" dirty="0">
                <a:solidFill>
                  <a:srgbClr val="F16629"/>
                </a:solidFill>
                <a:latin typeface="Trebuchet MS"/>
                <a:cs typeface="Trebuchet MS"/>
              </a:rPr>
              <a:t>(TAM)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ts val="1370"/>
              </a:lnSpc>
            </a:pPr>
            <a:r>
              <a:rPr sz="1150" spc="165" dirty="0">
                <a:latin typeface="Trebuchet MS"/>
                <a:cs typeface="Trebuchet MS"/>
              </a:rPr>
              <a:t>USD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1.7</a:t>
            </a:r>
            <a:r>
              <a:rPr sz="1150" spc="100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billion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639"/>
              </a:lnSpc>
            </a:pP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Serviceable</a:t>
            </a: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Available</a:t>
            </a:r>
            <a:r>
              <a:rPr sz="1400" b="1" spc="210" dirty="0">
                <a:solidFill>
                  <a:srgbClr val="F16629"/>
                </a:solidFill>
                <a:latin typeface="Trebuchet MS"/>
                <a:cs typeface="Trebuchet MS"/>
              </a:rPr>
              <a:t> Market</a:t>
            </a:r>
            <a:r>
              <a:rPr sz="1400" b="1" spc="23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45" dirty="0">
                <a:solidFill>
                  <a:srgbClr val="F16629"/>
                </a:solidFill>
                <a:latin typeface="Trebuchet MS"/>
                <a:cs typeface="Trebuchet MS"/>
              </a:rPr>
              <a:t>(SAM)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ts val="1340"/>
              </a:lnSpc>
            </a:pPr>
            <a:r>
              <a:rPr sz="1150" spc="110" dirty="0">
                <a:latin typeface="Trebuchet MS"/>
                <a:cs typeface="Trebuchet MS"/>
              </a:rPr>
              <a:t>213.8</a:t>
            </a:r>
            <a:r>
              <a:rPr sz="1150" spc="100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million</a:t>
            </a:r>
            <a:r>
              <a:rPr sz="1150" spc="110" dirty="0">
                <a:latin typeface="Trebuchet MS"/>
                <a:cs typeface="Trebuchet MS"/>
              </a:rPr>
              <a:t> by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2030,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growing </a:t>
            </a:r>
            <a:r>
              <a:rPr sz="1150" spc="70" dirty="0">
                <a:latin typeface="Trebuchet MS"/>
                <a:cs typeface="Trebuchet MS"/>
              </a:rPr>
              <a:t>at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a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45" dirty="0">
                <a:latin typeface="Trebuchet MS"/>
                <a:cs typeface="Trebuchet MS"/>
              </a:rPr>
              <a:t>CAGR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of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155" dirty="0">
                <a:latin typeface="Trebuchet MS"/>
                <a:cs typeface="Trebuchet MS"/>
              </a:rPr>
              <a:t>7.2%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639"/>
              </a:lnSpc>
            </a:pP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Serviceable</a:t>
            </a:r>
            <a:r>
              <a:rPr sz="1400" b="1" spc="210" dirty="0">
                <a:solidFill>
                  <a:srgbClr val="F16629"/>
                </a:solidFill>
                <a:latin typeface="Trebuchet MS"/>
                <a:cs typeface="Trebuchet MS"/>
              </a:rPr>
              <a:t> Obtainable</a:t>
            </a:r>
            <a:r>
              <a:rPr sz="1400" b="1" spc="21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10" dirty="0">
                <a:solidFill>
                  <a:srgbClr val="F16629"/>
                </a:solidFill>
                <a:latin typeface="Trebuchet MS"/>
                <a:cs typeface="Trebuchet MS"/>
              </a:rPr>
              <a:t>Market</a:t>
            </a:r>
            <a:r>
              <a:rPr sz="1400" b="1" spc="24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45" dirty="0">
                <a:solidFill>
                  <a:srgbClr val="F16629"/>
                </a:solidFill>
                <a:latin typeface="Trebuchet MS"/>
                <a:cs typeface="Trebuchet MS"/>
              </a:rPr>
              <a:t>(SOM)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ts val="1340"/>
              </a:lnSpc>
            </a:pPr>
            <a:r>
              <a:rPr sz="1150" spc="95" dirty="0">
                <a:latin typeface="Trebuchet MS"/>
                <a:cs typeface="Trebuchet MS"/>
              </a:rPr>
              <a:t>25,00,00,000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921" y="3210996"/>
            <a:ext cx="5955030" cy="138303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840"/>
              </a:spcBef>
            </a:pPr>
            <a:r>
              <a:rPr sz="1400" b="1" spc="225" dirty="0">
                <a:solidFill>
                  <a:srgbClr val="F16629"/>
                </a:solidFill>
                <a:latin typeface="Trebuchet MS"/>
                <a:cs typeface="Trebuchet MS"/>
              </a:rPr>
              <a:t>Assumptions</a:t>
            </a:r>
            <a:endParaRPr sz="1400">
              <a:latin typeface="Trebuchet MS"/>
              <a:cs typeface="Trebuchet MS"/>
            </a:endParaRPr>
          </a:p>
          <a:p>
            <a:pPr marL="129539" marR="210820">
              <a:lnSpc>
                <a:spcPts val="1280"/>
              </a:lnSpc>
              <a:spcBef>
                <a:spcPts val="1065"/>
              </a:spcBef>
            </a:pPr>
            <a:r>
              <a:rPr sz="1150" spc="105" dirty="0">
                <a:latin typeface="Trebuchet MS"/>
                <a:cs typeface="Trebuchet MS"/>
              </a:rPr>
              <a:t>Geography: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Targeting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India,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a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rapidly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growing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market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for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oxygen </a:t>
            </a:r>
            <a:r>
              <a:rPr sz="1150" spc="85" dirty="0">
                <a:latin typeface="Trebuchet MS"/>
                <a:cs typeface="Trebuchet MS"/>
              </a:rPr>
              <a:t>concentrators.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Demographics: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Focusing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on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adults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130" dirty="0">
                <a:latin typeface="Trebuchet MS"/>
                <a:cs typeface="Trebuchet MS"/>
              </a:rPr>
              <a:t>aged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150" dirty="0">
                <a:latin typeface="Trebuchet MS"/>
                <a:cs typeface="Trebuchet MS"/>
              </a:rPr>
              <a:t>18–65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with </a:t>
            </a:r>
            <a:r>
              <a:rPr sz="1150" spc="85" dirty="0">
                <a:latin typeface="Trebuchet MS"/>
                <a:cs typeface="Trebuchet MS"/>
              </a:rPr>
              <a:t>chronic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respiratory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issues,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particularly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in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urban</a:t>
            </a:r>
            <a:r>
              <a:rPr sz="1150" spc="114" dirty="0">
                <a:latin typeface="Trebuchet MS"/>
                <a:cs typeface="Trebuchet MS"/>
              </a:rPr>
              <a:t> and </a:t>
            </a:r>
            <a:r>
              <a:rPr sz="1150" spc="120" dirty="0">
                <a:latin typeface="Trebuchet MS"/>
                <a:cs typeface="Trebuchet MS"/>
              </a:rPr>
              <a:t>semi-</a:t>
            </a:r>
            <a:r>
              <a:rPr sz="1150" spc="95" dirty="0">
                <a:latin typeface="Trebuchet MS"/>
                <a:cs typeface="Trebuchet MS"/>
              </a:rPr>
              <a:t>urban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areas.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-50" dirty="0">
                <a:latin typeface="Trebuchet MS"/>
                <a:cs typeface="Trebuchet MS"/>
              </a:rPr>
              <a:t>, </a:t>
            </a:r>
            <a:r>
              <a:rPr sz="1150" spc="100" dirty="0">
                <a:latin typeface="Trebuchet MS"/>
                <a:cs typeface="Trebuchet MS"/>
              </a:rPr>
              <a:t>90000,</a:t>
            </a: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195"/>
              </a:lnSpc>
            </a:pPr>
            <a:r>
              <a:rPr sz="1150" spc="120" dirty="0">
                <a:latin typeface="Trebuchet MS"/>
                <a:cs typeface="Trebuchet MS"/>
              </a:rPr>
              <a:t>3000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921" y="4732247"/>
            <a:ext cx="5955030" cy="8953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840"/>
              </a:spcBef>
            </a:pPr>
            <a:r>
              <a:rPr sz="1400" b="1" spc="215" dirty="0">
                <a:solidFill>
                  <a:srgbClr val="F16629"/>
                </a:solidFill>
                <a:latin typeface="Trebuchet MS"/>
                <a:cs typeface="Trebuchet MS"/>
              </a:rPr>
              <a:t>Sources</a:t>
            </a:r>
            <a:r>
              <a:rPr sz="1400" b="1" spc="18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50" dirty="0">
                <a:solidFill>
                  <a:srgbClr val="F16629"/>
                </a:solidFill>
                <a:latin typeface="Trebuchet MS"/>
                <a:cs typeface="Trebuchet MS"/>
              </a:rPr>
              <a:t>of</a:t>
            </a:r>
            <a:r>
              <a:rPr sz="1400" b="1" spc="22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Research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ct val="100000"/>
              </a:lnSpc>
              <a:spcBef>
                <a:spcPts val="1005"/>
              </a:spcBef>
            </a:pPr>
            <a:r>
              <a:rPr sz="1150" spc="95" dirty="0">
                <a:latin typeface="Trebuchet MS"/>
                <a:cs typeface="Trebuchet MS"/>
              </a:rPr>
              <a:t>Market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Research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Future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(MRFR),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2024</a:t>
            </a:r>
            <a:endParaRPr sz="11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2773" y="2043619"/>
            <a:ext cx="2855396" cy="28553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82874" y="2140742"/>
            <a:ext cx="548640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145" dirty="0">
                <a:solidFill>
                  <a:srgbClr val="FFFFFF"/>
                </a:solidFill>
                <a:latin typeface="Trebuchet MS"/>
                <a:cs typeface="Trebuchet MS"/>
              </a:rPr>
              <a:t>TAM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6604" y="2937975"/>
            <a:ext cx="581025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290" dirty="0">
                <a:solidFill>
                  <a:srgbClr val="FFFFFF"/>
                </a:solidFill>
                <a:latin typeface="Trebuchet MS"/>
                <a:cs typeface="Trebuchet MS"/>
              </a:rPr>
              <a:t>SAM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8469" y="4085014"/>
            <a:ext cx="597535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285" dirty="0">
                <a:solidFill>
                  <a:srgbClr val="FFFFFF"/>
                </a:solidFill>
                <a:latin typeface="Trebuchet MS"/>
                <a:cs typeface="Trebuchet MS"/>
              </a:rPr>
              <a:t>SOM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6170" y="1738555"/>
            <a:ext cx="2033905" cy="16275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500">
              <a:latin typeface="Times New Roman"/>
              <a:cs typeface="Times New Roman"/>
            </a:endParaRPr>
          </a:p>
          <a:p>
            <a:pPr marL="129539" marR="128270" algn="ctr">
              <a:lnSpc>
                <a:spcPts val="1670"/>
              </a:lnSpc>
            </a:pPr>
            <a:r>
              <a:rPr sz="1500" b="1" spc="245" dirty="0">
                <a:solidFill>
                  <a:srgbClr val="F16629"/>
                </a:solidFill>
                <a:latin typeface="Trebuchet MS"/>
                <a:cs typeface="Trebuchet MS"/>
              </a:rPr>
              <a:t>Revenue</a:t>
            </a:r>
            <a:r>
              <a:rPr sz="1500" b="1" spc="17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500" b="1" spc="245" dirty="0">
                <a:solidFill>
                  <a:srgbClr val="F16629"/>
                </a:solidFill>
                <a:latin typeface="Trebuchet MS"/>
                <a:cs typeface="Trebuchet MS"/>
              </a:rPr>
              <a:t>Model </a:t>
            </a:r>
            <a:r>
              <a:rPr sz="1500" b="1" spc="225" dirty="0">
                <a:solidFill>
                  <a:srgbClr val="F16629"/>
                </a:solidFill>
                <a:latin typeface="Trebuchet MS"/>
                <a:cs typeface="Trebuchet MS"/>
              </a:rPr>
              <a:t>(Primary)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1000" spc="135" dirty="0">
                <a:latin typeface="Trebuchet MS"/>
                <a:cs typeface="Trebuchet MS"/>
              </a:rPr>
              <a:t>Freemium</a:t>
            </a:r>
            <a:r>
              <a:rPr sz="1000" spc="175" dirty="0">
                <a:latin typeface="Trebuchet MS"/>
                <a:cs typeface="Trebuchet MS"/>
              </a:rPr>
              <a:t> </a:t>
            </a:r>
            <a:r>
              <a:rPr sz="1000" spc="110" dirty="0">
                <a:latin typeface="Trebuchet MS"/>
                <a:cs typeface="Trebuchet MS"/>
              </a:rPr>
              <a:t>Model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66170" y="3975689"/>
            <a:ext cx="2033905" cy="16275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500">
              <a:latin typeface="Times New Roman"/>
              <a:cs typeface="Times New Roman"/>
            </a:endParaRPr>
          </a:p>
          <a:p>
            <a:pPr marL="129539" marR="128270" algn="ctr">
              <a:lnSpc>
                <a:spcPts val="1670"/>
              </a:lnSpc>
            </a:pPr>
            <a:r>
              <a:rPr sz="1500" b="1" spc="245" dirty="0">
                <a:solidFill>
                  <a:srgbClr val="F16629"/>
                </a:solidFill>
                <a:latin typeface="Trebuchet MS"/>
                <a:cs typeface="Trebuchet MS"/>
              </a:rPr>
              <a:t>Revenue</a:t>
            </a:r>
            <a:r>
              <a:rPr sz="1500" b="1" spc="17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500" b="1" spc="245" dirty="0">
                <a:solidFill>
                  <a:srgbClr val="F16629"/>
                </a:solidFill>
                <a:latin typeface="Trebuchet MS"/>
                <a:cs typeface="Trebuchet MS"/>
              </a:rPr>
              <a:t>Model </a:t>
            </a:r>
            <a:r>
              <a:rPr sz="1500" b="1" spc="229" dirty="0">
                <a:solidFill>
                  <a:srgbClr val="F16629"/>
                </a:solidFill>
                <a:latin typeface="Trebuchet MS"/>
                <a:cs typeface="Trebuchet MS"/>
              </a:rPr>
              <a:t>(Secondary)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1000" spc="120" dirty="0">
                <a:latin typeface="Trebuchet MS"/>
                <a:cs typeface="Trebuchet MS"/>
              </a:rPr>
              <a:t>Licensing</a:t>
            </a:r>
            <a:r>
              <a:rPr sz="1000" spc="150" dirty="0">
                <a:latin typeface="Trebuchet MS"/>
                <a:cs typeface="Trebuchet MS"/>
              </a:rPr>
              <a:t> </a:t>
            </a:r>
            <a:r>
              <a:rPr sz="1000" spc="110" dirty="0">
                <a:latin typeface="Trebuchet MS"/>
                <a:cs typeface="Trebuchet MS"/>
              </a:rPr>
              <a:t>Model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0046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spc="340" dirty="0"/>
              <a:t>Revenue</a:t>
            </a:r>
            <a:r>
              <a:rPr spc="229" dirty="0"/>
              <a:t> </a:t>
            </a:r>
            <a:r>
              <a:rPr spc="400" dirty="0"/>
              <a:t>Models</a:t>
            </a:r>
            <a:r>
              <a:rPr spc="270" dirty="0"/>
              <a:t> </a:t>
            </a:r>
            <a:r>
              <a:rPr dirty="0"/>
              <a:t>/</a:t>
            </a:r>
            <a:r>
              <a:rPr spc="245" dirty="0"/>
              <a:t> </a:t>
            </a:r>
            <a:r>
              <a:rPr spc="305" dirty="0"/>
              <a:t>Pricing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20" y="619490"/>
            <a:ext cx="24987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10" dirty="0">
                <a:solidFill>
                  <a:srgbClr val="C13125"/>
                </a:solidFill>
              </a:rPr>
              <a:t>Lean</a:t>
            </a:r>
            <a:r>
              <a:rPr spc="250" dirty="0">
                <a:solidFill>
                  <a:srgbClr val="C13125"/>
                </a:solidFill>
              </a:rPr>
              <a:t> </a:t>
            </a:r>
            <a:r>
              <a:rPr spc="370" dirty="0">
                <a:solidFill>
                  <a:srgbClr val="C13125"/>
                </a:solidFill>
              </a:rPr>
              <a:t>Canvas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38148" y="1707616"/>
            <a:ext cx="264795" cy="224790"/>
          </a:xfrm>
          <a:custGeom>
            <a:avLst/>
            <a:gdLst/>
            <a:ahLst/>
            <a:cxnLst/>
            <a:rect l="l" t="t" r="r" b="b"/>
            <a:pathLst>
              <a:path w="264794" h="224789">
                <a:moveTo>
                  <a:pt x="234329" y="224486"/>
                </a:moveTo>
                <a:lnTo>
                  <a:pt x="30169" y="224486"/>
                </a:lnTo>
                <a:lnTo>
                  <a:pt x="21895" y="223344"/>
                </a:lnTo>
                <a:lnTo>
                  <a:pt x="0" y="192241"/>
                </a:lnTo>
                <a:lnTo>
                  <a:pt x="1727" y="184300"/>
                </a:lnTo>
                <a:lnTo>
                  <a:pt x="5638" y="176993"/>
                </a:lnTo>
                <a:lnTo>
                  <a:pt x="23951" y="148038"/>
                </a:lnTo>
                <a:lnTo>
                  <a:pt x="90306" y="40137"/>
                </a:lnTo>
                <a:lnTo>
                  <a:pt x="112587" y="7193"/>
                </a:lnTo>
                <a:lnTo>
                  <a:pt x="132245" y="0"/>
                </a:lnTo>
                <a:lnTo>
                  <a:pt x="139379" y="845"/>
                </a:lnTo>
                <a:lnTo>
                  <a:pt x="146023" y="3288"/>
                </a:lnTo>
                <a:lnTo>
                  <a:pt x="151911" y="7193"/>
                </a:lnTo>
                <a:lnTo>
                  <a:pt x="156776" y="12421"/>
                </a:lnTo>
                <a:lnTo>
                  <a:pt x="178123" y="46792"/>
                </a:lnTo>
                <a:lnTo>
                  <a:pt x="127035" y="46792"/>
                </a:lnTo>
                <a:lnTo>
                  <a:pt x="122794" y="50982"/>
                </a:lnTo>
                <a:lnTo>
                  <a:pt x="122794" y="154882"/>
                </a:lnTo>
                <a:lnTo>
                  <a:pt x="127035" y="159072"/>
                </a:lnTo>
                <a:lnTo>
                  <a:pt x="247670" y="159072"/>
                </a:lnTo>
                <a:lnTo>
                  <a:pt x="253516" y="168435"/>
                </a:lnTo>
                <a:lnTo>
                  <a:pt x="127035" y="168435"/>
                </a:lnTo>
                <a:lnTo>
                  <a:pt x="122794" y="172625"/>
                </a:lnTo>
                <a:lnTo>
                  <a:pt x="122794" y="182956"/>
                </a:lnTo>
                <a:lnTo>
                  <a:pt x="127035" y="187146"/>
                </a:lnTo>
                <a:lnTo>
                  <a:pt x="263390" y="187146"/>
                </a:lnTo>
                <a:lnTo>
                  <a:pt x="264498" y="192241"/>
                </a:lnTo>
                <a:lnTo>
                  <a:pt x="242602" y="223344"/>
                </a:lnTo>
                <a:lnTo>
                  <a:pt x="234329" y="224486"/>
                </a:lnTo>
                <a:close/>
              </a:path>
              <a:path w="264794" h="224789">
                <a:moveTo>
                  <a:pt x="247670" y="159072"/>
                </a:moveTo>
                <a:lnTo>
                  <a:pt x="137463" y="159072"/>
                </a:lnTo>
                <a:lnTo>
                  <a:pt x="141704" y="154882"/>
                </a:lnTo>
                <a:lnTo>
                  <a:pt x="141704" y="50982"/>
                </a:lnTo>
                <a:lnTo>
                  <a:pt x="137463" y="46792"/>
                </a:lnTo>
                <a:lnTo>
                  <a:pt x="178123" y="46792"/>
                </a:lnTo>
                <a:lnTo>
                  <a:pt x="242175" y="150272"/>
                </a:lnTo>
                <a:lnTo>
                  <a:pt x="247670" y="159072"/>
                </a:lnTo>
                <a:close/>
              </a:path>
              <a:path w="264794" h="224789">
                <a:moveTo>
                  <a:pt x="263390" y="187146"/>
                </a:moveTo>
                <a:lnTo>
                  <a:pt x="137463" y="187146"/>
                </a:lnTo>
                <a:lnTo>
                  <a:pt x="141704" y="182956"/>
                </a:lnTo>
                <a:lnTo>
                  <a:pt x="141704" y="172625"/>
                </a:lnTo>
                <a:lnTo>
                  <a:pt x="137463" y="168435"/>
                </a:lnTo>
                <a:lnTo>
                  <a:pt x="253516" y="168435"/>
                </a:lnTo>
                <a:lnTo>
                  <a:pt x="258860" y="176993"/>
                </a:lnTo>
                <a:lnTo>
                  <a:pt x="262771" y="184300"/>
                </a:lnTo>
                <a:lnTo>
                  <a:pt x="263390" y="187146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8721" y="1399219"/>
            <a:ext cx="314960" cy="361950"/>
          </a:xfrm>
          <a:custGeom>
            <a:avLst/>
            <a:gdLst/>
            <a:ahLst/>
            <a:cxnLst/>
            <a:rect l="l" t="t" r="r" b="b"/>
            <a:pathLst>
              <a:path w="314960" h="361950">
                <a:moveTo>
                  <a:pt x="160424" y="36882"/>
                </a:moveTo>
                <a:lnTo>
                  <a:pt x="155856" y="36882"/>
                </a:lnTo>
                <a:lnTo>
                  <a:pt x="154016" y="35074"/>
                </a:lnTo>
                <a:lnTo>
                  <a:pt x="154115" y="1769"/>
                </a:lnTo>
                <a:lnTo>
                  <a:pt x="155913" y="0"/>
                </a:lnTo>
                <a:lnTo>
                  <a:pt x="160364" y="0"/>
                </a:lnTo>
                <a:lnTo>
                  <a:pt x="162224" y="1769"/>
                </a:lnTo>
                <a:lnTo>
                  <a:pt x="162244" y="35074"/>
                </a:lnTo>
                <a:lnTo>
                  <a:pt x="160424" y="36882"/>
                </a:lnTo>
                <a:close/>
              </a:path>
              <a:path w="314960" h="361950">
                <a:moveTo>
                  <a:pt x="125044" y="41305"/>
                </a:moveTo>
                <a:lnTo>
                  <a:pt x="122800" y="40016"/>
                </a:lnTo>
                <a:lnTo>
                  <a:pt x="122274" y="37901"/>
                </a:lnTo>
                <a:lnTo>
                  <a:pt x="114389" y="9922"/>
                </a:lnTo>
                <a:lnTo>
                  <a:pt x="113642" y="7441"/>
                </a:lnTo>
                <a:lnTo>
                  <a:pt x="115643" y="4961"/>
                </a:lnTo>
                <a:lnTo>
                  <a:pt x="120038" y="4961"/>
                </a:lnTo>
                <a:lnTo>
                  <a:pt x="121749" y="6249"/>
                </a:lnTo>
                <a:lnTo>
                  <a:pt x="122194" y="7941"/>
                </a:lnTo>
                <a:lnTo>
                  <a:pt x="130078" y="35920"/>
                </a:lnTo>
                <a:lnTo>
                  <a:pt x="130714" y="37901"/>
                </a:lnTo>
                <a:lnTo>
                  <a:pt x="129572" y="40016"/>
                </a:lnTo>
                <a:lnTo>
                  <a:pt x="129471" y="40189"/>
                </a:lnTo>
                <a:lnTo>
                  <a:pt x="125044" y="41305"/>
                </a:lnTo>
                <a:close/>
              </a:path>
              <a:path w="314960" h="361950">
                <a:moveTo>
                  <a:pt x="96497" y="53150"/>
                </a:moveTo>
                <a:lnTo>
                  <a:pt x="93970" y="52477"/>
                </a:lnTo>
                <a:lnTo>
                  <a:pt x="92898" y="50573"/>
                </a:lnTo>
                <a:lnTo>
                  <a:pt x="77654" y="25479"/>
                </a:lnTo>
                <a:lnTo>
                  <a:pt x="76078" y="22979"/>
                </a:lnTo>
                <a:lnTo>
                  <a:pt x="78005" y="19614"/>
                </a:lnTo>
                <a:lnTo>
                  <a:pt x="82507" y="19614"/>
                </a:lnTo>
                <a:lnTo>
                  <a:pt x="83922" y="20364"/>
                </a:lnTo>
                <a:lnTo>
                  <a:pt x="84670" y="21633"/>
                </a:lnTo>
                <a:lnTo>
                  <a:pt x="99894" y="46708"/>
                </a:lnTo>
                <a:lnTo>
                  <a:pt x="101087" y="48573"/>
                </a:lnTo>
                <a:lnTo>
                  <a:pt x="100548" y="50573"/>
                </a:lnTo>
                <a:lnTo>
                  <a:pt x="100439" y="50977"/>
                </a:lnTo>
                <a:lnTo>
                  <a:pt x="98478" y="52073"/>
                </a:lnTo>
                <a:lnTo>
                  <a:pt x="96497" y="53150"/>
                </a:lnTo>
                <a:close/>
              </a:path>
              <a:path w="314960" h="361950">
                <a:moveTo>
                  <a:pt x="200172" y="67649"/>
                </a:moveTo>
                <a:lnTo>
                  <a:pt x="190650" y="33901"/>
                </a:lnTo>
                <a:lnTo>
                  <a:pt x="197241" y="32619"/>
                </a:lnTo>
                <a:lnTo>
                  <a:pt x="203727" y="31709"/>
                </a:lnTo>
                <a:lnTo>
                  <a:pt x="210104" y="31159"/>
                </a:lnTo>
                <a:lnTo>
                  <a:pt x="216346" y="30960"/>
                </a:lnTo>
                <a:lnTo>
                  <a:pt x="216050" y="30960"/>
                </a:lnTo>
                <a:lnTo>
                  <a:pt x="230785" y="31886"/>
                </a:lnTo>
                <a:lnTo>
                  <a:pt x="244367" y="34649"/>
                </a:lnTo>
                <a:lnTo>
                  <a:pt x="256979" y="39153"/>
                </a:lnTo>
                <a:lnTo>
                  <a:pt x="268507" y="45285"/>
                </a:lnTo>
                <a:lnTo>
                  <a:pt x="265380" y="50627"/>
                </a:lnTo>
                <a:lnTo>
                  <a:pt x="263564" y="56342"/>
                </a:lnTo>
                <a:lnTo>
                  <a:pt x="263510" y="56510"/>
                </a:lnTo>
                <a:lnTo>
                  <a:pt x="263326" y="58838"/>
                </a:lnTo>
                <a:lnTo>
                  <a:pt x="263210" y="60303"/>
                </a:lnTo>
                <a:lnTo>
                  <a:pt x="263123" y="61400"/>
                </a:lnTo>
                <a:lnTo>
                  <a:pt x="263017" y="62732"/>
                </a:lnTo>
                <a:lnTo>
                  <a:pt x="263192" y="63842"/>
                </a:lnTo>
                <a:lnTo>
                  <a:pt x="263243" y="64169"/>
                </a:lnTo>
                <a:lnTo>
                  <a:pt x="209281" y="64169"/>
                </a:lnTo>
                <a:lnTo>
                  <a:pt x="204109" y="65476"/>
                </a:lnTo>
                <a:lnTo>
                  <a:pt x="201971" y="66438"/>
                </a:lnTo>
                <a:lnTo>
                  <a:pt x="200172" y="67649"/>
                </a:lnTo>
                <a:close/>
              </a:path>
              <a:path w="314960" h="361950">
                <a:moveTo>
                  <a:pt x="289913" y="82307"/>
                </a:moveTo>
                <a:lnTo>
                  <a:pt x="281999" y="79723"/>
                </a:lnTo>
                <a:lnTo>
                  <a:pt x="275689" y="74495"/>
                </a:lnTo>
                <a:lnTo>
                  <a:pt x="271821" y="67072"/>
                </a:lnTo>
                <a:lnTo>
                  <a:pt x="271778" y="66438"/>
                </a:lnTo>
                <a:lnTo>
                  <a:pt x="271655" y="64587"/>
                </a:lnTo>
                <a:lnTo>
                  <a:pt x="271531" y="62732"/>
                </a:lnTo>
                <a:lnTo>
                  <a:pt x="271442" y="61400"/>
                </a:lnTo>
                <a:lnTo>
                  <a:pt x="271368" y="60303"/>
                </a:lnTo>
                <a:lnTo>
                  <a:pt x="291283" y="40920"/>
                </a:lnTo>
                <a:lnTo>
                  <a:pt x="294466" y="40920"/>
                </a:lnTo>
                <a:lnTo>
                  <a:pt x="304393" y="42208"/>
                </a:lnTo>
                <a:lnTo>
                  <a:pt x="311691" y="47997"/>
                </a:lnTo>
                <a:lnTo>
                  <a:pt x="311934" y="48862"/>
                </a:lnTo>
                <a:lnTo>
                  <a:pt x="299783" y="48862"/>
                </a:lnTo>
                <a:lnTo>
                  <a:pt x="298408" y="49612"/>
                </a:lnTo>
                <a:lnTo>
                  <a:pt x="297798" y="50627"/>
                </a:lnTo>
                <a:lnTo>
                  <a:pt x="291791" y="60303"/>
                </a:lnTo>
                <a:lnTo>
                  <a:pt x="283084" y="60303"/>
                </a:lnTo>
                <a:lnTo>
                  <a:pt x="280576" y="60957"/>
                </a:lnTo>
                <a:lnTo>
                  <a:pt x="278423" y="64587"/>
                </a:lnTo>
                <a:lnTo>
                  <a:pt x="278589" y="65476"/>
                </a:lnTo>
                <a:lnTo>
                  <a:pt x="279080" y="67072"/>
                </a:lnTo>
                <a:lnTo>
                  <a:pt x="281062" y="68111"/>
                </a:lnTo>
                <a:lnTo>
                  <a:pt x="291009" y="73437"/>
                </a:lnTo>
                <a:lnTo>
                  <a:pt x="310665" y="73437"/>
                </a:lnTo>
                <a:lnTo>
                  <a:pt x="306383" y="78113"/>
                </a:lnTo>
                <a:lnTo>
                  <a:pt x="298590" y="81782"/>
                </a:lnTo>
                <a:lnTo>
                  <a:pt x="289913" y="82307"/>
                </a:lnTo>
                <a:close/>
              </a:path>
              <a:path w="314960" h="361950">
                <a:moveTo>
                  <a:pt x="310665" y="73437"/>
                </a:moveTo>
                <a:lnTo>
                  <a:pt x="291009" y="73437"/>
                </a:lnTo>
                <a:lnTo>
                  <a:pt x="293434" y="72822"/>
                </a:lnTo>
                <a:lnTo>
                  <a:pt x="304655" y="54746"/>
                </a:lnTo>
                <a:lnTo>
                  <a:pt x="306272" y="52208"/>
                </a:lnTo>
                <a:lnTo>
                  <a:pt x="304348" y="48862"/>
                </a:lnTo>
                <a:lnTo>
                  <a:pt x="311934" y="48862"/>
                </a:lnTo>
                <a:lnTo>
                  <a:pt x="314036" y="56342"/>
                </a:lnTo>
                <a:lnTo>
                  <a:pt x="314204" y="58838"/>
                </a:lnTo>
                <a:lnTo>
                  <a:pt x="314302" y="60303"/>
                </a:lnTo>
                <a:lnTo>
                  <a:pt x="314376" y="61400"/>
                </a:lnTo>
                <a:lnTo>
                  <a:pt x="314466" y="62732"/>
                </a:lnTo>
                <a:lnTo>
                  <a:pt x="314591" y="64587"/>
                </a:lnTo>
                <a:lnTo>
                  <a:pt x="311878" y="72113"/>
                </a:lnTo>
                <a:lnTo>
                  <a:pt x="310665" y="73437"/>
                </a:lnTo>
                <a:close/>
              </a:path>
              <a:path w="314960" h="361950">
                <a:moveTo>
                  <a:pt x="289593" y="63842"/>
                </a:moveTo>
                <a:lnTo>
                  <a:pt x="285044" y="61400"/>
                </a:lnTo>
                <a:lnTo>
                  <a:pt x="283084" y="60303"/>
                </a:lnTo>
                <a:lnTo>
                  <a:pt x="291791" y="60303"/>
                </a:lnTo>
                <a:lnTo>
                  <a:pt x="289593" y="63842"/>
                </a:lnTo>
                <a:close/>
              </a:path>
              <a:path w="314960" h="361950">
                <a:moveTo>
                  <a:pt x="307338" y="100858"/>
                </a:moveTo>
                <a:lnTo>
                  <a:pt x="211675" y="100858"/>
                </a:lnTo>
                <a:lnTo>
                  <a:pt x="214197" y="100666"/>
                </a:lnTo>
                <a:lnTo>
                  <a:pt x="214019" y="100666"/>
                </a:lnTo>
                <a:lnTo>
                  <a:pt x="216184" y="100128"/>
                </a:lnTo>
                <a:lnTo>
                  <a:pt x="222983" y="96907"/>
                </a:lnTo>
                <a:lnTo>
                  <a:pt x="227801" y="91628"/>
                </a:lnTo>
                <a:lnTo>
                  <a:pt x="230198" y="85022"/>
                </a:lnTo>
                <a:lnTo>
                  <a:pt x="229853" y="79723"/>
                </a:lnTo>
                <a:lnTo>
                  <a:pt x="229730" y="77821"/>
                </a:lnTo>
                <a:lnTo>
                  <a:pt x="227687" y="70553"/>
                </a:lnTo>
                <a:lnTo>
                  <a:pt x="221238" y="65476"/>
                </a:lnTo>
                <a:lnTo>
                  <a:pt x="211392" y="64169"/>
                </a:lnTo>
                <a:lnTo>
                  <a:pt x="263243" y="64169"/>
                </a:lnTo>
                <a:lnTo>
                  <a:pt x="264018" y="69091"/>
                </a:lnTo>
                <a:lnTo>
                  <a:pt x="269308" y="79192"/>
                </a:lnTo>
                <a:lnTo>
                  <a:pt x="277979" y="86355"/>
                </a:lnTo>
                <a:lnTo>
                  <a:pt x="288833" y="89919"/>
                </a:lnTo>
                <a:lnTo>
                  <a:pt x="304187" y="89919"/>
                </a:lnTo>
                <a:lnTo>
                  <a:pt x="306314" y="95744"/>
                </a:lnTo>
                <a:lnTo>
                  <a:pt x="307192" y="100128"/>
                </a:lnTo>
                <a:lnTo>
                  <a:pt x="307300" y="100666"/>
                </a:lnTo>
                <a:lnTo>
                  <a:pt x="307338" y="100858"/>
                </a:lnTo>
                <a:close/>
              </a:path>
              <a:path w="314960" h="361950">
                <a:moveTo>
                  <a:pt x="304187" y="89919"/>
                </a:moveTo>
                <a:lnTo>
                  <a:pt x="288833" y="89919"/>
                </a:lnTo>
                <a:lnTo>
                  <a:pt x="300673" y="89224"/>
                </a:lnTo>
                <a:lnTo>
                  <a:pt x="301683" y="88955"/>
                </a:lnTo>
                <a:lnTo>
                  <a:pt x="302654" y="88667"/>
                </a:lnTo>
                <a:lnTo>
                  <a:pt x="303604" y="88321"/>
                </a:lnTo>
                <a:lnTo>
                  <a:pt x="304187" y="89919"/>
                </a:lnTo>
                <a:close/>
              </a:path>
              <a:path w="314960" h="361950">
                <a:moveTo>
                  <a:pt x="219095" y="134798"/>
                </a:moveTo>
                <a:lnTo>
                  <a:pt x="209526" y="100858"/>
                </a:lnTo>
                <a:lnTo>
                  <a:pt x="209472" y="100666"/>
                </a:lnTo>
                <a:lnTo>
                  <a:pt x="211675" y="100858"/>
                </a:lnTo>
                <a:lnTo>
                  <a:pt x="307338" y="100858"/>
                </a:lnTo>
                <a:lnTo>
                  <a:pt x="307870" y="103512"/>
                </a:lnTo>
                <a:lnTo>
                  <a:pt x="308760" y="111973"/>
                </a:lnTo>
                <a:lnTo>
                  <a:pt x="275602" y="120415"/>
                </a:lnTo>
                <a:lnTo>
                  <a:pt x="271843" y="120857"/>
                </a:lnTo>
                <a:lnTo>
                  <a:pt x="271010" y="124357"/>
                </a:lnTo>
                <a:lnTo>
                  <a:pt x="257387" y="124357"/>
                </a:lnTo>
                <a:lnTo>
                  <a:pt x="253828" y="125953"/>
                </a:lnTo>
                <a:lnTo>
                  <a:pt x="219095" y="134798"/>
                </a:lnTo>
                <a:close/>
              </a:path>
              <a:path w="314960" h="361950">
                <a:moveTo>
                  <a:pt x="265514" y="148375"/>
                </a:moveTo>
                <a:lnTo>
                  <a:pt x="259510" y="145067"/>
                </a:lnTo>
                <a:lnTo>
                  <a:pt x="257104" y="136587"/>
                </a:lnTo>
                <a:lnTo>
                  <a:pt x="257556" y="133972"/>
                </a:lnTo>
                <a:lnTo>
                  <a:pt x="257589" y="133780"/>
                </a:lnTo>
                <a:lnTo>
                  <a:pt x="259085" y="131318"/>
                </a:lnTo>
                <a:lnTo>
                  <a:pt x="261006" y="128049"/>
                </a:lnTo>
                <a:lnTo>
                  <a:pt x="257387" y="124357"/>
                </a:lnTo>
                <a:lnTo>
                  <a:pt x="271010" y="124357"/>
                </a:lnTo>
                <a:lnTo>
                  <a:pt x="270731" y="125530"/>
                </a:lnTo>
                <a:lnTo>
                  <a:pt x="274127" y="127588"/>
                </a:lnTo>
                <a:lnTo>
                  <a:pt x="276573" y="128934"/>
                </a:lnTo>
                <a:lnTo>
                  <a:pt x="278474" y="131145"/>
                </a:lnTo>
                <a:lnTo>
                  <a:pt x="280859" y="139626"/>
                </a:lnTo>
                <a:lnTo>
                  <a:pt x="277402" y="145337"/>
                </a:lnTo>
                <a:lnTo>
                  <a:pt x="265514" y="148375"/>
                </a:lnTo>
                <a:close/>
              </a:path>
              <a:path w="314960" h="361950">
                <a:moveTo>
                  <a:pt x="72095" y="71534"/>
                </a:moveTo>
                <a:lnTo>
                  <a:pt x="69547" y="71534"/>
                </a:lnTo>
                <a:lnTo>
                  <a:pt x="46419" y="49535"/>
                </a:lnTo>
                <a:lnTo>
                  <a:pt x="43811" y="47131"/>
                </a:lnTo>
                <a:lnTo>
                  <a:pt x="45590" y="42920"/>
                </a:lnTo>
                <a:lnTo>
                  <a:pt x="50321" y="42920"/>
                </a:lnTo>
                <a:lnTo>
                  <a:pt x="51372" y="43343"/>
                </a:lnTo>
                <a:lnTo>
                  <a:pt x="52140" y="44093"/>
                </a:lnTo>
                <a:lnTo>
                  <a:pt x="73692" y="64572"/>
                </a:lnTo>
                <a:lnTo>
                  <a:pt x="75269" y="66091"/>
                </a:lnTo>
                <a:lnTo>
                  <a:pt x="75269" y="68514"/>
                </a:lnTo>
                <a:lnTo>
                  <a:pt x="72095" y="71534"/>
                </a:lnTo>
                <a:close/>
              </a:path>
              <a:path w="314960" h="361950">
                <a:moveTo>
                  <a:pt x="88814" y="161855"/>
                </a:moveTo>
                <a:lnTo>
                  <a:pt x="61218" y="161855"/>
                </a:lnTo>
                <a:lnTo>
                  <a:pt x="62453" y="126584"/>
                </a:lnTo>
                <a:lnTo>
                  <a:pt x="62557" y="123591"/>
                </a:lnTo>
                <a:lnTo>
                  <a:pt x="79759" y="90607"/>
                </a:lnTo>
                <a:lnTo>
                  <a:pt x="110900" y="67109"/>
                </a:lnTo>
                <a:lnTo>
                  <a:pt x="154141" y="57284"/>
                </a:lnTo>
                <a:lnTo>
                  <a:pt x="154251" y="80475"/>
                </a:lnTo>
                <a:lnTo>
                  <a:pt x="154299" y="102205"/>
                </a:lnTo>
                <a:lnTo>
                  <a:pt x="157695" y="104070"/>
                </a:lnTo>
                <a:lnTo>
                  <a:pt x="180096" y="104070"/>
                </a:lnTo>
                <a:lnTo>
                  <a:pt x="180096" y="115261"/>
                </a:lnTo>
                <a:lnTo>
                  <a:pt x="179692" y="115646"/>
                </a:lnTo>
                <a:lnTo>
                  <a:pt x="156220" y="115646"/>
                </a:lnTo>
                <a:lnTo>
                  <a:pt x="154419" y="117300"/>
                </a:lnTo>
                <a:lnTo>
                  <a:pt x="154313" y="119915"/>
                </a:lnTo>
                <a:lnTo>
                  <a:pt x="154199" y="137337"/>
                </a:lnTo>
                <a:lnTo>
                  <a:pt x="106787" y="137337"/>
                </a:lnTo>
                <a:lnTo>
                  <a:pt x="99352" y="138774"/>
                </a:lnTo>
                <a:lnTo>
                  <a:pt x="93265" y="142685"/>
                </a:lnTo>
                <a:lnTo>
                  <a:pt x="89152" y="148475"/>
                </a:lnTo>
                <a:lnTo>
                  <a:pt x="87642" y="155548"/>
                </a:lnTo>
                <a:lnTo>
                  <a:pt x="87642" y="157759"/>
                </a:lnTo>
                <a:lnTo>
                  <a:pt x="88046" y="159874"/>
                </a:lnTo>
                <a:lnTo>
                  <a:pt x="88814" y="161855"/>
                </a:lnTo>
                <a:close/>
              </a:path>
              <a:path w="314960" h="361950">
                <a:moveTo>
                  <a:pt x="53838" y="97474"/>
                </a:moveTo>
                <a:lnTo>
                  <a:pt x="22785" y="80475"/>
                </a:lnTo>
                <a:lnTo>
                  <a:pt x="19085" y="78494"/>
                </a:lnTo>
                <a:lnTo>
                  <a:pt x="20459" y="73803"/>
                </a:lnTo>
                <a:lnTo>
                  <a:pt x="20555" y="73476"/>
                </a:lnTo>
                <a:lnTo>
                  <a:pt x="20662" y="73110"/>
                </a:lnTo>
                <a:lnTo>
                  <a:pt x="24907" y="73264"/>
                </a:lnTo>
                <a:lnTo>
                  <a:pt x="25528" y="73264"/>
                </a:lnTo>
                <a:lnTo>
                  <a:pt x="26262" y="73476"/>
                </a:lnTo>
                <a:lnTo>
                  <a:pt x="26828" y="73803"/>
                </a:lnTo>
                <a:lnTo>
                  <a:pt x="57862" y="90859"/>
                </a:lnTo>
                <a:lnTo>
                  <a:pt x="53838" y="97474"/>
                </a:lnTo>
                <a:close/>
              </a:path>
              <a:path w="314960" h="361950">
                <a:moveTo>
                  <a:pt x="180096" y="104070"/>
                </a:moveTo>
                <a:lnTo>
                  <a:pt x="157695" y="104070"/>
                </a:lnTo>
                <a:lnTo>
                  <a:pt x="160525" y="102512"/>
                </a:lnTo>
                <a:lnTo>
                  <a:pt x="160950" y="102205"/>
                </a:lnTo>
                <a:lnTo>
                  <a:pt x="163235" y="100070"/>
                </a:lnTo>
                <a:lnTo>
                  <a:pt x="165964" y="98897"/>
                </a:lnTo>
                <a:lnTo>
                  <a:pt x="175203" y="98897"/>
                </a:lnTo>
                <a:lnTo>
                  <a:pt x="180096" y="103551"/>
                </a:lnTo>
                <a:lnTo>
                  <a:pt x="180096" y="104070"/>
                </a:lnTo>
                <a:close/>
              </a:path>
              <a:path w="314960" h="361950">
                <a:moveTo>
                  <a:pt x="42982" y="124914"/>
                </a:moveTo>
                <a:lnTo>
                  <a:pt x="37535" y="123591"/>
                </a:lnTo>
                <a:lnTo>
                  <a:pt x="8390" y="116165"/>
                </a:lnTo>
                <a:lnTo>
                  <a:pt x="3821" y="115069"/>
                </a:lnTo>
                <a:lnTo>
                  <a:pt x="4582" y="108569"/>
                </a:lnTo>
                <a:lnTo>
                  <a:pt x="9869" y="108569"/>
                </a:lnTo>
                <a:lnTo>
                  <a:pt x="39682" y="116165"/>
                </a:lnTo>
                <a:lnTo>
                  <a:pt x="45044" y="117588"/>
                </a:lnTo>
                <a:lnTo>
                  <a:pt x="42982" y="124914"/>
                </a:lnTo>
                <a:close/>
              </a:path>
              <a:path w="314960" h="361950">
                <a:moveTo>
                  <a:pt x="175203" y="119915"/>
                </a:moveTo>
                <a:lnTo>
                  <a:pt x="166105" y="119915"/>
                </a:lnTo>
                <a:lnTo>
                  <a:pt x="163477" y="118838"/>
                </a:lnTo>
                <a:lnTo>
                  <a:pt x="161496" y="117088"/>
                </a:lnTo>
                <a:lnTo>
                  <a:pt x="160728" y="116165"/>
                </a:lnTo>
                <a:lnTo>
                  <a:pt x="159556" y="115646"/>
                </a:lnTo>
                <a:lnTo>
                  <a:pt x="179692" y="115646"/>
                </a:lnTo>
                <a:lnTo>
                  <a:pt x="175203" y="119915"/>
                </a:lnTo>
                <a:close/>
              </a:path>
              <a:path w="314960" h="361950">
                <a:moveTo>
                  <a:pt x="154117" y="161855"/>
                </a:moveTo>
                <a:lnTo>
                  <a:pt x="124761" y="161855"/>
                </a:lnTo>
                <a:lnTo>
                  <a:pt x="125509" y="159874"/>
                </a:lnTo>
                <a:lnTo>
                  <a:pt x="125934" y="157759"/>
                </a:lnTo>
                <a:lnTo>
                  <a:pt x="125934" y="155548"/>
                </a:lnTo>
                <a:lnTo>
                  <a:pt x="124424" y="148475"/>
                </a:lnTo>
                <a:lnTo>
                  <a:pt x="120311" y="142685"/>
                </a:lnTo>
                <a:lnTo>
                  <a:pt x="114223" y="138774"/>
                </a:lnTo>
                <a:lnTo>
                  <a:pt x="106787" y="137337"/>
                </a:lnTo>
                <a:lnTo>
                  <a:pt x="154199" y="137337"/>
                </a:lnTo>
                <a:lnTo>
                  <a:pt x="154117" y="161855"/>
                </a:lnTo>
                <a:close/>
              </a:path>
              <a:path w="314960" h="361950">
                <a:moveTo>
                  <a:pt x="235568" y="169796"/>
                </a:moveTo>
                <a:lnTo>
                  <a:pt x="96825" y="169796"/>
                </a:lnTo>
                <a:lnTo>
                  <a:pt x="98499" y="169027"/>
                </a:lnTo>
                <a:lnTo>
                  <a:pt x="99368" y="167989"/>
                </a:lnTo>
                <a:lnTo>
                  <a:pt x="99469" y="163566"/>
                </a:lnTo>
                <a:lnTo>
                  <a:pt x="99166" y="163182"/>
                </a:lnTo>
                <a:lnTo>
                  <a:pt x="96962" y="161066"/>
                </a:lnTo>
                <a:lnTo>
                  <a:pt x="95728" y="158471"/>
                </a:lnTo>
                <a:lnTo>
                  <a:pt x="95728" y="149702"/>
                </a:lnTo>
                <a:lnTo>
                  <a:pt x="100622" y="145029"/>
                </a:lnTo>
                <a:lnTo>
                  <a:pt x="112914" y="145029"/>
                </a:lnTo>
                <a:lnTo>
                  <a:pt x="117847" y="149702"/>
                </a:lnTo>
                <a:lnTo>
                  <a:pt x="117867" y="158471"/>
                </a:lnTo>
                <a:lnTo>
                  <a:pt x="116652" y="161066"/>
                </a:lnTo>
                <a:lnTo>
                  <a:pt x="114431" y="163182"/>
                </a:lnTo>
                <a:lnTo>
                  <a:pt x="114127" y="163566"/>
                </a:lnTo>
                <a:lnTo>
                  <a:pt x="116027" y="169297"/>
                </a:lnTo>
                <a:lnTo>
                  <a:pt x="72620" y="169297"/>
                </a:lnTo>
                <a:lnTo>
                  <a:pt x="235568" y="169796"/>
                </a:lnTo>
                <a:close/>
              </a:path>
              <a:path w="314960" h="361950">
                <a:moveTo>
                  <a:pt x="36937" y="154259"/>
                </a:moveTo>
                <a:lnTo>
                  <a:pt x="1900" y="154259"/>
                </a:lnTo>
                <a:lnTo>
                  <a:pt x="0" y="152509"/>
                </a:lnTo>
                <a:lnTo>
                  <a:pt x="0" y="148144"/>
                </a:lnTo>
                <a:lnTo>
                  <a:pt x="1900" y="146394"/>
                </a:lnTo>
                <a:lnTo>
                  <a:pt x="36956" y="146394"/>
                </a:lnTo>
                <a:lnTo>
                  <a:pt x="38817" y="148144"/>
                </a:lnTo>
                <a:lnTo>
                  <a:pt x="38837" y="152509"/>
                </a:lnTo>
                <a:lnTo>
                  <a:pt x="36937" y="154259"/>
                </a:lnTo>
                <a:close/>
              </a:path>
              <a:path w="314960" h="361950">
                <a:moveTo>
                  <a:pt x="154096" y="274425"/>
                </a:moveTo>
                <a:lnTo>
                  <a:pt x="130078" y="274425"/>
                </a:lnTo>
                <a:lnTo>
                  <a:pt x="129188" y="266887"/>
                </a:lnTo>
                <a:lnTo>
                  <a:pt x="126379" y="259984"/>
                </a:lnTo>
                <a:lnTo>
                  <a:pt x="101996" y="231946"/>
                </a:lnTo>
                <a:lnTo>
                  <a:pt x="90735" y="219970"/>
                </a:lnTo>
                <a:lnTo>
                  <a:pt x="62734" y="170374"/>
                </a:lnTo>
                <a:lnTo>
                  <a:pt x="62584" y="169796"/>
                </a:lnTo>
                <a:lnTo>
                  <a:pt x="154096" y="169796"/>
                </a:lnTo>
                <a:lnTo>
                  <a:pt x="154058" y="193449"/>
                </a:lnTo>
                <a:lnTo>
                  <a:pt x="147404" y="193449"/>
                </a:lnTo>
                <a:lnTo>
                  <a:pt x="139969" y="194885"/>
                </a:lnTo>
                <a:lnTo>
                  <a:pt x="133882" y="198797"/>
                </a:lnTo>
                <a:lnTo>
                  <a:pt x="129769" y="204587"/>
                </a:lnTo>
                <a:lnTo>
                  <a:pt x="128259" y="211659"/>
                </a:lnTo>
                <a:lnTo>
                  <a:pt x="129769" y="218731"/>
                </a:lnTo>
                <a:lnTo>
                  <a:pt x="133882" y="224522"/>
                </a:lnTo>
                <a:lnTo>
                  <a:pt x="139969" y="228434"/>
                </a:lnTo>
                <a:lnTo>
                  <a:pt x="147404" y="229870"/>
                </a:lnTo>
                <a:lnTo>
                  <a:pt x="154057" y="229870"/>
                </a:lnTo>
                <a:lnTo>
                  <a:pt x="154096" y="274425"/>
                </a:lnTo>
                <a:close/>
              </a:path>
              <a:path w="314960" h="361950">
                <a:moveTo>
                  <a:pt x="236106" y="206852"/>
                </a:moveTo>
                <a:lnTo>
                  <a:pt x="157008" y="206852"/>
                </a:lnTo>
                <a:lnTo>
                  <a:pt x="162497" y="205294"/>
                </a:lnTo>
                <a:lnTo>
                  <a:pt x="162025" y="205294"/>
                </a:lnTo>
                <a:lnTo>
                  <a:pt x="162064" y="203833"/>
                </a:lnTo>
                <a:lnTo>
                  <a:pt x="162183" y="169796"/>
                </a:lnTo>
                <a:lnTo>
                  <a:pt x="191442" y="169796"/>
                </a:lnTo>
                <a:lnTo>
                  <a:pt x="190771" y="171527"/>
                </a:lnTo>
                <a:lnTo>
                  <a:pt x="190346" y="173642"/>
                </a:lnTo>
                <a:lnTo>
                  <a:pt x="190346" y="175854"/>
                </a:lnTo>
                <a:lnTo>
                  <a:pt x="191860" y="182926"/>
                </a:lnTo>
                <a:lnTo>
                  <a:pt x="195979" y="188716"/>
                </a:lnTo>
                <a:lnTo>
                  <a:pt x="201885" y="192507"/>
                </a:lnTo>
                <a:lnTo>
                  <a:pt x="201446" y="192507"/>
                </a:lnTo>
                <a:lnTo>
                  <a:pt x="209512" y="194065"/>
                </a:lnTo>
                <a:lnTo>
                  <a:pt x="243669" y="194065"/>
                </a:lnTo>
                <a:lnTo>
                  <a:pt x="236209" y="206722"/>
                </a:lnTo>
                <a:lnTo>
                  <a:pt x="236106" y="206852"/>
                </a:lnTo>
                <a:close/>
              </a:path>
              <a:path w="314960" h="361950">
                <a:moveTo>
                  <a:pt x="243669" y="194065"/>
                </a:moveTo>
                <a:lnTo>
                  <a:pt x="209512" y="194065"/>
                </a:lnTo>
                <a:lnTo>
                  <a:pt x="217566" y="192507"/>
                </a:lnTo>
                <a:lnTo>
                  <a:pt x="217128" y="192507"/>
                </a:lnTo>
                <a:lnTo>
                  <a:pt x="223028" y="188716"/>
                </a:lnTo>
                <a:lnTo>
                  <a:pt x="227145" y="182926"/>
                </a:lnTo>
                <a:lnTo>
                  <a:pt x="228658" y="175854"/>
                </a:lnTo>
                <a:lnTo>
                  <a:pt x="228658" y="173642"/>
                </a:lnTo>
                <a:lnTo>
                  <a:pt x="228234" y="171527"/>
                </a:lnTo>
                <a:lnTo>
                  <a:pt x="227786" y="170374"/>
                </a:lnTo>
                <a:lnTo>
                  <a:pt x="227682" y="170104"/>
                </a:lnTo>
                <a:lnTo>
                  <a:pt x="227562" y="169796"/>
                </a:lnTo>
                <a:lnTo>
                  <a:pt x="253566" y="169796"/>
                </a:lnTo>
                <a:lnTo>
                  <a:pt x="253444" y="170374"/>
                </a:lnTo>
                <a:lnTo>
                  <a:pt x="245892" y="190293"/>
                </a:lnTo>
                <a:lnTo>
                  <a:pt x="243794" y="193853"/>
                </a:lnTo>
                <a:lnTo>
                  <a:pt x="243669" y="194065"/>
                </a:lnTo>
                <a:close/>
              </a:path>
              <a:path w="314960" h="361950">
                <a:moveTo>
                  <a:pt x="8309" y="192507"/>
                </a:moveTo>
                <a:lnTo>
                  <a:pt x="6065" y="191295"/>
                </a:lnTo>
                <a:lnTo>
                  <a:pt x="4892" y="187142"/>
                </a:lnTo>
                <a:lnTo>
                  <a:pt x="6206" y="185027"/>
                </a:lnTo>
                <a:lnTo>
                  <a:pt x="38409" y="176835"/>
                </a:lnTo>
                <a:lnTo>
                  <a:pt x="43669" y="176835"/>
                </a:lnTo>
                <a:lnTo>
                  <a:pt x="44486" y="182926"/>
                </a:lnTo>
                <a:lnTo>
                  <a:pt x="44538" y="183315"/>
                </a:lnTo>
                <a:lnTo>
                  <a:pt x="39909" y="184430"/>
                </a:lnTo>
                <a:lnTo>
                  <a:pt x="10472" y="191930"/>
                </a:lnTo>
                <a:lnTo>
                  <a:pt x="8309" y="192507"/>
                </a:lnTo>
                <a:close/>
              </a:path>
              <a:path w="314960" h="361950">
                <a:moveTo>
                  <a:pt x="154056" y="194584"/>
                </a:moveTo>
                <a:lnTo>
                  <a:pt x="151973" y="193853"/>
                </a:lnTo>
                <a:lnTo>
                  <a:pt x="149729" y="193449"/>
                </a:lnTo>
                <a:lnTo>
                  <a:pt x="154058" y="193449"/>
                </a:lnTo>
                <a:lnTo>
                  <a:pt x="154056" y="194584"/>
                </a:lnTo>
                <a:close/>
              </a:path>
              <a:path w="314960" h="361950">
                <a:moveTo>
                  <a:pt x="150255" y="222159"/>
                </a:moveTo>
                <a:lnTo>
                  <a:pt x="141239" y="222159"/>
                </a:lnTo>
                <a:lnTo>
                  <a:pt x="136345" y="217505"/>
                </a:lnTo>
                <a:lnTo>
                  <a:pt x="136345" y="205794"/>
                </a:lnTo>
                <a:lnTo>
                  <a:pt x="141239" y="201140"/>
                </a:lnTo>
                <a:lnTo>
                  <a:pt x="150255" y="201140"/>
                </a:lnTo>
                <a:lnTo>
                  <a:pt x="152823" y="202160"/>
                </a:lnTo>
                <a:lnTo>
                  <a:pt x="154763" y="203833"/>
                </a:lnTo>
                <a:lnTo>
                  <a:pt x="156911" y="206722"/>
                </a:lnTo>
                <a:lnTo>
                  <a:pt x="157008" y="206852"/>
                </a:lnTo>
                <a:lnTo>
                  <a:pt x="236106" y="206852"/>
                </a:lnTo>
                <a:lnTo>
                  <a:pt x="228524" y="216409"/>
                </a:lnTo>
                <a:lnTo>
                  <a:pt x="157028" y="216409"/>
                </a:lnTo>
                <a:lnTo>
                  <a:pt x="154763" y="219486"/>
                </a:lnTo>
                <a:lnTo>
                  <a:pt x="152802" y="221159"/>
                </a:lnTo>
                <a:lnTo>
                  <a:pt x="150255" y="222159"/>
                </a:lnTo>
                <a:close/>
              </a:path>
              <a:path w="314960" h="361950">
                <a:moveTo>
                  <a:pt x="24887" y="227985"/>
                </a:moveTo>
                <a:lnTo>
                  <a:pt x="22340" y="227389"/>
                </a:lnTo>
                <a:lnTo>
                  <a:pt x="20055" y="223620"/>
                </a:lnTo>
                <a:lnTo>
                  <a:pt x="20497" y="222159"/>
                </a:lnTo>
                <a:lnTo>
                  <a:pt x="20893" y="221159"/>
                </a:lnTo>
                <a:lnTo>
                  <a:pt x="22785" y="220178"/>
                </a:lnTo>
                <a:lnTo>
                  <a:pt x="48993" y="205794"/>
                </a:lnTo>
                <a:lnTo>
                  <a:pt x="49988" y="205294"/>
                </a:lnTo>
                <a:lnTo>
                  <a:pt x="50604" y="205140"/>
                </a:lnTo>
                <a:lnTo>
                  <a:pt x="55476" y="205294"/>
                </a:lnTo>
                <a:lnTo>
                  <a:pt x="56790" y="210467"/>
                </a:lnTo>
                <a:lnTo>
                  <a:pt x="53212" y="212371"/>
                </a:lnTo>
                <a:lnTo>
                  <a:pt x="26828" y="226850"/>
                </a:lnTo>
                <a:lnTo>
                  <a:pt x="24887" y="227985"/>
                </a:lnTo>
                <a:close/>
              </a:path>
              <a:path w="314960" h="361950">
                <a:moveTo>
                  <a:pt x="186100" y="274425"/>
                </a:moveTo>
                <a:lnTo>
                  <a:pt x="162203" y="274425"/>
                </a:lnTo>
                <a:lnTo>
                  <a:pt x="162123" y="217909"/>
                </a:lnTo>
                <a:lnTo>
                  <a:pt x="157028" y="216409"/>
                </a:lnTo>
                <a:lnTo>
                  <a:pt x="228524" y="216409"/>
                </a:lnTo>
                <a:lnTo>
                  <a:pt x="225298" y="220476"/>
                </a:lnTo>
                <a:lnTo>
                  <a:pt x="214062" y="232369"/>
                </a:lnTo>
                <a:lnTo>
                  <a:pt x="208604" y="237876"/>
                </a:lnTo>
                <a:lnTo>
                  <a:pt x="203412" y="243222"/>
                </a:lnTo>
                <a:lnTo>
                  <a:pt x="198606" y="248521"/>
                </a:lnTo>
                <a:lnTo>
                  <a:pt x="194432" y="253733"/>
                </a:lnTo>
                <a:lnTo>
                  <a:pt x="189836" y="259984"/>
                </a:lnTo>
                <a:lnTo>
                  <a:pt x="186998" y="266887"/>
                </a:lnTo>
                <a:lnTo>
                  <a:pt x="186100" y="274425"/>
                </a:lnTo>
                <a:close/>
              </a:path>
              <a:path w="314960" h="361950">
                <a:moveTo>
                  <a:pt x="154057" y="229870"/>
                </a:moveTo>
                <a:lnTo>
                  <a:pt x="149729" y="229870"/>
                </a:lnTo>
                <a:lnTo>
                  <a:pt x="152506" y="229370"/>
                </a:lnTo>
                <a:lnTo>
                  <a:pt x="152247" y="229370"/>
                </a:lnTo>
                <a:lnTo>
                  <a:pt x="154056" y="228735"/>
                </a:lnTo>
                <a:lnTo>
                  <a:pt x="154057" y="229870"/>
                </a:lnTo>
                <a:close/>
              </a:path>
              <a:path w="314960" h="361950">
                <a:moveTo>
                  <a:pt x="50563" y="258137"/>
                </a:moveTo>
                <a:lnTo>
                  <a:pt x="47894" y="258137"/>
                </a:lnTo>
                <a:lnTo>
                  <a:pt x="44720" y="255099"/>
                </a:lnTo>
                <a:lnTo>
                  <a:pt x="44761" y="252599"/>
                </a:lnTo>
                <a:lnTo>
                  <a:pt x="46419" y="251118"/>
                </a:lnTo>
                <a:lnTo>
                  <a:pt x="67950" y="230639"/>
                </a:lnTo>
                <a:lnTo>
                  <a:pt x="68792" y="229870"/>
                </a:lnTo>
                <a:lnTo>
                  <a:pt x="70018" y="229370"/>
                </a:lnTo>
                <a:lnTo>
                  <a:pt x="74440" y="229370"/>
                </a:lnTo>
                <a:lnTo>
                  <a:pt x="76340" y="233639"/>
                </a:lnTo>
                <a:lnTo>
                  <a:pt x="73692" y="236081"/>
                </a:lnTo>
                <a:lnTo>
                  <a:pt x="52140" y="256560"/>
                </a:lnTo>
                <a:lnTo>
                  <a:pt x="50563" y="258137"/>
                </a:lnTo>
                <a:close/>
              </a:path>
              <a:path w="314960" h="361950">
                <a:moveTo>
                  <a:pt x="194248" y="294942"/>
                </a:moveTo>
                <a:lnTo>
                  <a:pt x="121911" y="294942"/>
                </a:lnTo>
                <a:lnTo>
                  <a:pt x="118958" y="292154"/>
                </a:lnTo>
                <a:lnTo>
                  <a:pt x="118958" y="284924"/>
                </a:lnTo>
                <a:lnTo>
                  <a:pt x="121911" y="282117"/>
                </a:lnTo>
                <a:lnTo>
                  <a:pt x="194248" y="282117"/>
                </a:lnTo>
                <a:lnTo>
                  <a:pt x="197180" y="284924"/>
                </a:lnTo>
                <a:lnTo>
                  <a:pt x="197180" y="292154"/>
                </a:lnTo>
                <a:lnTo>
                  <a:pt x="194248" y="294942"/>
                </a:lnTo>
                <a:close/>
              </a:path>
              <a:path w="314960" h="361950">
                <a:moveTo>
                  <a:pt x="158059" y="361862"/>
                </a:moveTo>
                <a:lnTo>
                  <a:pt x="127369" y="332863"/>
                </a:lnTo>
                <a:lnTo>
                  <a:pt x="126985" y="302635"/>
                </a:lnTo>
                <a:lnTo>
                  <a:pt x="189154" y="302635"/>
                </a:lnTo>
                <a:lnTo>
                  <a:pt x="188807" y="328517"/>
                </a:lnTo>
                <a:lnTo>
                  <a:pt x="140591" y="328517"/>
                </a:lnTo>
                <a:lnTo>
                  <a:pt x="138772" y="330248"/>
                </a:lnTo>
                <a:lnTo>
                  <a:pt x="138772" y="334517"/>
                </a:lnTo>
                <a:lnTo>
                  <a:pt x="140591" y="336248"/>
                </a:lnTo>
                <a:lnTo>
                  <a:pt x="188010" y="336248"/>
                </a:lnTo>
                <a:lnTo>
                  <a:pt x="186271" y="344208"/>
                </a:lnTo>
                <a:lnTo>
                  <a:pt x="179734" y="353420"/>
                </a:lnTo>
                <a:lnTo>
                  <a:pt x="170033" y="359602"/>
                </a:lnTo>
                <a:lnTo>
                  <a:pt x="158059" y="361862"/>
                </a:lnTo>
                <a:close/>
              </a:path>
              <a:path w="314960" h="361950">
                <a:moveTo>
                  <a:pt x="188010" y="336248"/>
                </a:moveTo>
                <a:lnTo>
                  <a:pt x="175547" y="336248"/>
                </a:lnTo>
                <a:lnTo>
                  <a:pt x="177387" y="334517"/>
                </a:lnTo>
                <a:lnTo>
                  <a:pt x="177387" y="330248"/>
                </a:lnTo>
                <a:lnTo>
                  <a:pt x="175547" y="328517"/>
                </a:lnTo>
                <a:lnTo>
                  <a:pt x="188807" y="328517"/>
                </a:lnTo>
                <a:lnTo>
                  <a:pt x="188749" y="332863"/>
                </a:lnTo>
                <a:lnTo>
                  <a:pt x="188010" y="336248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46970" y="3056430"/>
            <a:ext cx="307340" cy="309245"/>
          </a:xfrm>
          <a:custGeom>
            <a:avLst/>
            <a:gdLst/>
            <a:ahLst/>
            <a:cxnLst/>
            <a:rect l="l" t="t" r="r" b="b"/>
            <a:pathLst>
              <a:path w="307339" h="309245">
                <a:moveTo>
                  <a:pt x="259441" y="31680"/>
                </a:moveTo>
                <a:lnTo>
                  <a:pt x="241299" y="31680"/>
                </a:lnTo>
                <a:lnTo>
                  <a:pt x="233918" y="24574"/>
                </a:lnTo>
                <a:lnTo>
                  <a:pt x="233918" y="7105"/>
                </a:lnTo>
                <a:lnTo>
                  <a:pt x="241298" y="0"/>
                </a:lnTo>
                <a:lnTo>
                  <a:pt x="259440" y="0"/>
                </a:lnTo>
                <a:lnTo>
                  <a:pt x="266819" y="7105"/>
                </a:lnTo>
                <a:lnTo>
                  <a:pt x="266819" y="24574"/>
                </a:lnTo>
                <a:lnTo>
                  <a:pt x="259441" y="31680"/>
                </a:lnTo>
                <a:close/>
              </a:path>
              <a:path w="307339" h="309245">
                <a:moveTo>
                  <a:pt x="108410" y="218382"/>
                </a:moveTo>
                <a:lnTo>
                  <a:pt x="68557" y="210804"/>
                </a:lnTo>
                <a:lnTo>
                  <a:pt x="34810" y="189030"/>
                </a:lnTo>
                <a:lnTo>
                  <a:pt x="12196" y="156537"/>
                </a:lnTo>
                <a:lnTo>
                  <a:pt x="4456" y="119453"/>
                </a:lnTo>
                <a:lnTo>
                  <a:pt x="4480" y="116644"/>
                </a:lnTo>
                <a:lnTo>
                  <a:pt x="21754" y="62592"/>
                </a:lnTo>
                <a:lnTo>
                  <a:pt x="50698" y="34724"/>
                </a:lnTo>
                <a:lnTo>
                  <a:pt x="87948" y="19867"/>
                </a:lnTo>
                <a:lnTo>
                  <a:pt x="108411" y="17942"/>
                </a:lnTo>
                <a:lnTo>
                  <a:pt x="128874" y="19867"/>
                </a:lnTo>
                <a:lnTo>
                  <a:pt x="148262" y="25521"/>
                </a:lnTo>
                <a:lnTo>
                  <a:pt x="166124" y="34724"/>
                </a:lnTo>
                <a:lnTo>
                  <a:pt x="171064" y="38634"/>
                </a:lnTo>
                <a:lnTo>
                  <a:pt x="108409" y="38634"/>
                </a:lnTo>
                <a:lnTo>
                  <a:pt x="92171" y="40162"/>
                </a:lnTo>
                <a:lnTo>
                  <a:pt x="50007" y="61928"/>
                </a:lnTo>
                <a:lnTo>
                  <a:pt x="25856" y="118163"/>
                </a:lnTo>
                <a:lnTo>
                  <a:pt x="31893" y="148104"/>
                </a:lnTo>
                <a:lnTo>
                  <a:pt x="62610" y="184373"/>
                </a:lnTo>
                <a:lnTo>
                  <a:pt x="108409" y="197691"/>
                </a:lnTo>
                <a:lnTo>
                  <a:pt x="171065" y="197691"/>
                </a:lnTo>
                <a:lnTo>
                  <a:pt x="166124" y="201602"/>
                </a:lnTo>
                <a:lnTo>
                  <a:pt x="148262" y="210804"/>
                </a:lnTo>
                <a:lnTo>
                  <a:pt x="128874" y="216458"/>
                </a:lnTo>
                <a:lnTo>
                  <a:pt x="108410" y="218382"/>
                </a:lnTo>
                <a:close/>
              </a:path>
              <a:path w="307339" h="309245">
                <a:moveTo>
                  <a:pt x="205221" y="69376"/>
                </a:moveTo>
                <a:lnTo>
                  <a:pt x="204582" y="68199"/>
                </a:lnTo>
                <a:lnTo>
                  <a:pt x="203224" y="65875"/>
                </a:lnTo>
                <a:lnTo>
                  <a:pt x="234877" y="30353"/>
                </a:lnTo>
                <a:lnTo>
                  <a:pt x="235781" y="31246"/>
                </a:lnTo>
                <a:lnTo>
                  <a:pt x="236768" y="32062"/>
                </a:lnTo>
                <a:lnTo>
                  <a:pt x="237824" y="32789"/>
                </a:lnTo>
                <a:lnTo>
                  <a:pt x="205221" y="69376"/>
                </a:lnTo>
                <a:close/>
              </a:path>
              <a:path w="307339" h="309245">
                <a:moveTo>
                  <a:pt x="171065" y="197691"/>
                </a:moveTo>
                <a:lnTo>
                  <a:pt x="108409" y="197691"/>
                </a:lnTo>
                <a:lnTo>
                  <a:pt x="124648" y="196163"/>
                </a:lnTo>
                <a:lnTo>
                  <a:pt x="140033" y="191677"/>
                </a:lnTo>
                <a:lnTo>
                  <a:pt x="177173" y="162260"/>
                </a:lnTo>
                <a:lnTo>
                  <a:pt x="190872" y="119453"/>
                </a:lnTo>
                <a:lnTo>
                  <a:pt x="190849" y="116644"/>
                </a:lnTo>
                <a:lnTo>
                  <a:pt x="189622" y="104545"/>
                </a:lnTo>
                <a:lnTo>
                  <a:pt x="189594" y="104270"/>
                </a:lnTo>
                <a:lnTo>
                  <a:pt x="189476" y="103109"/>
                </a:lnTo>
                <a:lnTo>
                  <a:pt x="189417" y="102527"/>
                </a:lnTo>
                <a:lnTo>
                  <a:pt x="184881" y="88105"/>
                </a:lnTo>
                <a:lnTo>
                  <a:pt x="184758" y="87713"/>
                </a:lnTo>
                <a:lnTo>
                  <a:pt x="154207" y="51951"/>
                </a:lnTo>
                <a:lnTo>
                  <a:pt x="108409" y="38634"/>
                </a:lnTo>
                <a:lnTo>
                  <a:pt x="171064" y="38634"/>
                </a:lnTo>
                <a:lnTo>
                  <a:pt x="182007" y="47296"/>
                </a:lnTo>
                <a:lnTo>
                  <a:pt x="204819" y="80412"/>
                </a:lnTo>
                <a:lnTo>
                  <a:pt x="212443" y="118163"/>
                </a:lnTo>
                <a:lnTo>
                  <a:pt x="204834" y="155895"/>
                </a:lnTo>
                <a:lnTo>
                  <a:pt x="182007" y="189030"/>
                </a:lnTo>
                <a:lnTo>
                  <a:pt x="171065" y="197691"/>
                </a:lnTo>
                <a:close/>
              </a:path>
              <a:path w="307339" h="309245">
                <a:moveTo>
                  <a:pt x="103494" y="89061"/>
                </a:moveTo>
                <a:lnTo>
                  <a:pt x="85352" y="89061"/>
                </a:lnTo>
                <a:lnTo>
                  <a:pt x="77973" y="81954"/>
                </a:lnTo>
                <a:lnTo>
                  <a:pt x="77975" y="64486"/>
                </a:lnTo>
                <a:lnTo>
                  <a:pt x="85353" y="57380"/>
                </a:lnTo>
                <a:lnTo>
                  <a:pt x="103494" y="57380"/>
                </a:lnTo>
                <a:lnTo>
                  <a:pt x="110874" y="64486"/>
                </a:lnTo>
                <a:lnTo>
                  <a:pt x="110874" y="81954"/>
                </a:lnTo>
                <a:lnTo>
                  <a:pt x="103494" y="89061"/>
                </a:lnTo>
                <a:close/>
              </a:path>
              <a:path w="307339" h="309245">
                <a:moveTo>
                  <a:pt x="266819" y="237425"/>
                </a:moveTo>
                <a:lnTo>
                  <a:pt x="233918" y="205744"/>
                </a:lnTo>
                <a:lnTo>
                  <a:pt x="233918" y="75713"/>
                </a:lnTo>
                <a:lnTo>
                  <a:pt x="266819" y="75713"/>
                </a:lnTo>
                <a:lnTo>
                  <a:pt x="266819" y="237425"/>
                </a:lnTo>
                <a:close/>
              </a:path>
              <a:path w="307339" h="309245">
                <a:moveTo>
                  <a:pt x="151686" y="97351"/>
                </a:moveTo>
                <a:lnTo>
                  <a:pt x="113684" y="82674"/>
                </a:lnTo>
                <a:lnTo>
                  <a:pt x="114271" y="81570"/>
                </a:lnTo>
                <a:lnTo>
                  <a:pt x="114759" y="80412"/>
                </a:lnTo>
                <a:lnTo>
                  <a:pt x="115136" y="79205"/>
                </a:lnTo>
                <a:lnTo>
                  <a:pt x="153137" y="93882"/>
                </a:lnTo>
                <a:lnTo>
                  <a:pt x="152551" y="94986"/>
                </a:lnTo>
                <a:lnTo>
                  <a:pt x="152061" y="96144"/>
                </a:lnTo>
                <a:lnTo>
                  <a:pt x="151686" y="97351"/>
                </a:lnTo>
                <a:close/>
              </a:path>
              <a:path w="307339" h="309245">
                <a:moveTo>
                  <a:pt x="36464" y="104270"/>
                </a:moveTo>
                <a:lnTo>
                  <a:pt x="35968" y="103109"/>
                </a:lnTo>
                <a:lnTo>
                  <a:pt x="35365" y="102000"/>
                </a:lnTo>
                <a:lnTo>
                  <a:pt x="34669" y="100954"/>
                </a:lnTo>
                <a:lnTo>
                  <a:pt x="74410" y="81108"/>
                </a:lnTo>
                <a:lnTo>
                  <a:pt x="74906" y="82270"/>
                </a:lnTo>
                <a:lnTo>
                  <a:pt x="75509" y="83378"/>
                </a:lnTo>
                <a:lnTo>
                  <a:pt x="76206" y="84424"/>
                </a:lnTo>
                <a:lnTo>
                  <a:pt x="36464" y="104270"/>
                </a:lnTo>
                <a:close/>
              </a:path>
              <a:path w="307339" h="309245">
                <a:moveTo>
                  <a:pt x="177813" y="119176"/>
                </a:moveTo>
                <a:lnTo>
                  <a:pt x="163328" y="119176"/>
                </a:lnTo>
                <a:lnTo>
                  <a:pt x="155949" y="112070"/>
                </a:lnTo>
                <a:lnTo>
                  <a:pt x="155949" y="94602"/>
                </a:lnTo>
                <a:lnTo>
                  <a:pt x="163328" y="87495"/>
                </a:lnTo>
                <a:lnTo>
                  <a:pt x="175050" y="87495"/>
                </a:lnTo>
                <a:lnTo>
                  <a:pt x="177555" y="88105"/>
                </a:lnTo>
                <a:lnTo>
                  <a:pt x="179524" y="89061"/>
                </a:lnTo>
                <a:lnTo>
                  <a:pt x="179722" y="89061"/>
                </a:lnTo>
                <a:lnTo>
                  <a:pt x="185493" y="110993"/>
                </a:lnTo>
                <a:lnTo>
                  <a:pt x="185573" y="112070"/>
                </a:lnTo>
                <a:lnTo>
                  <a:pt x="185623" y="112745"/>
                </a:lnTo>
                <a:lnTo>
                  <a:pt x="182624" y="116644"/>
                </a:lnTo>
                <a:lnTo>
                  <a:pt x="177813" y="119176"/>
                </a:lnTo>
                <a:close/>
              </a:path>
              <a:path w="307339" h="309245">
                <a:moveTo>
                  <a:pt x="31047" y="119453"/>
                </a:moveTo>
                <a:lnTo>
                  <a:pt x="31002" y="114788"/>
                </a:lnTo>
                <a:lnTo>
                  <a:pt x="31145" y="112745"/>
                </a:lnTo>
                <a:lnTo>
                  <a:pt x="31268" y="110993"/>
                </a:lnTo>
                <a:lnTo>
                  <a:pt x="31933" y="106804"/>
                </a:lnTo>
                <a:lnTo>
                  <a:pt x="32559" y="108478"/>
                </a:lnTo>
                <a:lnTo>
                  <a:pt x="32903" y="110280"/>
                </a:lnTo>
                <a:lnTo>
                  <a:pt x="32784" y="115225"/>
                </a:lnTo>
                <a:lnTo>
                  <a:pt x="32229" y="117268"/>
                </a:lnTo>
                <a:lnTo>
                  <a:pt x="31047" y="119453"/>
                </a:lnTo>
                <a:close/>
              </a:path>
              <a:path w="307339" h="309245">
                <a:moveTo>
                  <a:pt x="110874" y="192555"/>
                </a:moveTo>
                <a:lnTo>
                  <a:pt x="105329" y="192555"/>
                </a:lnTo>
                <a:lnTo>
                  <a:pt x="100501" y="192322"/>
                </a:lnTo>
                <a:lnTo>
                  <a:pt x="92762" y="191187"/>
                </a:lnTo>
                <a:lnTo>
                  <a:pt x="85238" y="189321"/>
                </a:lnTo>
                <a:lnTo>
                  <a:pt x="77973" y="186740"/>
                </a:lnTo>
                <a:lnTo>
                  <a:pt x="77973" y="132896"/>
                </a:lnTo>
                <a:lnTo>
                  <a:pt x="110874" y="132896"/>
                </a:lnTo>
                <a:lnTo>
                  <a:pt x="110874" y="192555"/>
                </a:lnTo>
                <a:close/>
              </a:path>
              <a:path w="307339" h="309245">
                <a:moveTo>
                  <a:pt x="155949" y="177006"/>
                </a:moveTo>
                <a:lnTo>
                  <a:pt x="155949" y="142498"/>
                </a:lnTo>
                <a:lnTo>
                  <a:pt x="181618" y="142498"/>
                </a:lnTo>
                <a:lnTo>
                  <a:pt x="158458" y="175120"/>
                </a:lnTo>
                <a:lnTo>
                  <a:pt x="155949" y="177006"/>
                </a:lnTo>
                <a:close/>
              </a:path>
              <a:path w="307339" h="309245">
                <a:moveTo>
                  <a:pt x="32903" y="243149"/>
                </a:moveTo>
                <a:lnTo>
                  <a:pt x="0" y="243149"/>
                </a:lnTo>
                <a:lnTo>
                  <a:pt x="0" y="163452"/>
                </a:lnTo>
                <a:lnTo>
                  <a:pt x="9729" y="163452"/>
                </a:lnTo>
                <a:lnTo>
                  <a:pt x="14051" y="171288"/>
                </a:lnTo>
                <a:lnTo>
                  <a:pt x="19071" y="178776"/>
                </a:lnTo>
                <a:lnTo>
                  <a:pt x="24776" y="185877"/>
                </a:lnTo>
                <a:lnTo>
                  <a:pt x="31149" y="192555"/>
                </a:lnTo>
                <a:lnTo>
                  <a:pt x="32903" y="194203"/>
                </a:lnTo>
                <a:lnTo>
                  <a:pt x="32903" y="243149"/>
                </a:lnTo>
                <a:close/>
              </a:path>
              <a:path w="307339" h="309245">
                <a:moveTo>
                  <a:pt x="187135" y="220185"/>
                </a:moveTo>
                <a:lnTo>
                  <a:pt x="170864" y="204517"/>
                </a:lnTo>
                <a:lnTo>
                  <a:pt x="176101" y="200989"/>
                </a:lnTo>
                <a:lnTo>
                  <a:pt x="181055" y="196997"/>
                </a:lnTo>
                <a:lnTo>
                  <a:pt x="190312" y="188084"/>
                </a:lnTo>
                <a:lnTo>
                  <a:pt x="194450" y="183305"/>
                </a:lnTo>
                <a:lnTo>
                  <a:pt x="198082" y="178289"/>
                </a:lnTo>
                <a:lnTo>
                  <a:pt x="214362" y="193966"/>
                </a:lnTo>
                <a:lnTo>
                  <a:pt x="187135" y="220185"/>
                </a:lnTo>
                <a:close/>
              </a:path>
              <a:path w="307339" h="309245">
                <a:moveTo>
                  <a:pt x="293523" y="309130"/>
                </a:moveTo>
                <a:lnTo>
                  <a:pt x="282784" y="309130"/>
                </a:lnTo>
                <a:lnTo>
                  <a:pt x="277095" y="306806"/>
                </a:lnTo>
                <a:lnTo>
                  <a:pt x="190796" y="223710"/>
                </a:lnTo>
                <a:lnTo>
                  <a:pt x="218024" y="197491"/>
                </a:lnTo>
                <a:lnTo>
                  <a:pt x="300114" y="276533"/>
                </a:lnTo>
                <a:lnTo>
                  <a:pt x="304881" y="283189"/>
                </a:lnTo>
                <a:lnTo>
                  <a:pt x="306734" y="290598"/>
                </a:lnTo>
                <a:lnTo>
                  <a:pt x="305627" y="297867"/>
                </a:lnTo>
                <a:lnTo>
                  <a:pt x="301515" y="304102"/>
                </a:lnTo>
                <a:lnTo>
                  <a:pt x="298147" y="307345"/>
                </a:lnTo>
                <a:lnTo>
                  <a:pt x="293523" y="309130"/>
                </a:lnTo>
                <a:close/>
              </a:path>
              <a:path w="307339" h="309245">
                <a:moveTo>
                  <a:pt x="188849" y="243149"/>
                </a:moveTo>
                <a:lnTo>
                  <a:pt x="155949" y="243149"/>
                </a:lnTo>
                <a:lnTo>
                  <a:pt x="155949" y="212941"/>
                </a:lnTo>
                <a:lnTo>
                  <a:pt x="159551" y="211263"/>
                </a:lnTo>
                <a:lnTo>
                  <a:pt x="163061" y="209394"/>
                </a:lnTo>
                <a:lnTo>
                  <a:pt x="166464" y="207331"/>
                </a:lnTo>
                <a:lnTo>
                  <a:pt x="188849" y="228885"/>
                </a:lnTo>
                <a:lnTo>
                  <a:pt x="188849" y="243149"/>
                </a:lnTo>
                <a:close/>
              </a:path>
              <a:path w="307339" h="309245">
                <a:moveTo>
                  <a:pt x="110874" y="243149"/>
                </a:moveTo>
                <a:lnTo>
                  <a:pt x="77973" y="243149"/>
                </a:lnTo>
                <a:lnTo>
                  <a:pt x="77973" y="219247"/>
                </a:lnTo>
                <a:lnTo>
                  <a:pt x="85381" y="221035"/>
                </a:lnTo>
                <a:lnTo>
                  <a:pt x="92937" y="222325"/>
                </a:lnTo>
                <a:lnTo>
                  <a:pt x="100620" y="223106"/>
                </a:lnTo>
                <a:lnTo>
                  <a:pt x="107517" y="223339"/>
                </a:lnTo>
                <a:lnTo>
                  <a:pt x="110874" y="223339"/>
                </a:lnTo>
                <a:lnTo>
                  <a:pt x="110874" y="243149"/>
                </a:lnTo>
                <a:close/>
              </a:path>
              <a:path w="307339" h="309245">
                <a:moveTo>
                  <a:pt x="245892" y="283811"/>
                </a:moveTo>
                <a:lnTo>
                  <a:pt x="0" y="283811"/>
                </a:lnTo>
                <a:lnTo>
                  <a:pt x="0" y="270170"/>
                </a:lnTo>
                <a:lnTo>
                  <a:pt x="231723" y="270170"/>
                </a:lnTo>
                <a:lnTo>
                  <a:pt x="245892" y="283811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261032" y="1714144"/>
            <a:ext cx="374015" cy="366395"/>
            <a:chOff x="5261032" y="1714144"/>
            <a:chExt cx="374015" cy="366395"/>
          </a:xfrm>
        </p:grpSpPr>
        <p:sp>
          <p:nvSpPr>
            <p:cNvPr id="9" name="object 9"/>
            <p:cNvSpPr/>
            <p:nvPr/>
          </p:nvSpPr>
          <p:spPr>
            <a:xfrm>
              <a:off x="5261025" y="1714156"/>
              <a:ext cx="374015" cy="366395"/>
            </a:xfrm>
            <a:custGeom>
              <a:avLst/>
              <a:gdLst/>
              <a:ahLst/>
              <a:cxnLst/>
              <a:rect l="l" t="t" r="r" b="b"/>
              <a:pathLst>
                <a:path w="374014" h="366394">
                  <a:moveTo>
                    <a:pt x="195846" y="147116"/>
                  </a:moveTo>
                  <a:lnTo>
                    <a:pt x="96545" y="118491"/>
                  </a:lnTo>
                  <a:lnTo>
                    <a:pt x="80645" y="147574"/>
                  </a:lnTo>
                  <a:lnTo>
                    <a:pt x="79717" y="149428"/>
                  </a:lnTo>
                  <a:lnTo>
                    <a:pt x="79629" y="151307"/>
                  </a:lnTo>
                  <a:lnTo>
                    <a:pt x="80886" y="154266"/>
                  </a:lnTo>
                  <a:lnTo>
                    <a:pt x="82029" y="156159"/>
                  </a:lnTo>
                  <a:lnTo>
                    <a:pt x="169519" y="183083"/>
                  </a:lnTo>
                  <a:lnTo>
                    <a:pt x="172072" y="182130"/>
                  </a:lnTo>
                  <a:lnTo>
                    <a:pt x="195846" y="147116"/>
                  </a:lnTo>
                  <a:close/>
                </a:path>
                <a:path w="374014" h="366394">
                  <a:moveTo>
                    <a:pt x="199745" y="164934"/>
                  </a:moveTo>
                  <a:lnTo>
                    <a:pt x="181025" y="192532"/>
                  </a:lnTo>
                  <a:lnTo>
                    <a:pt x="175475" y="195465"/>
                  </a:lnTo>
                  <a:lnTo>
                    <a:pt x="166293" y="195465"/>
                  </a:lnTo>
                  <a:lnTo>
                    <a:pt x="164325" y="195160"/>
                  </a:lnTo>
                  <a:lnTo>
                    <a:pt x="99872" y="175323"/>
                  </a:lnTo>
                  <a:lnTo>
                    <a:pt x="99872" y="218922"/>
                  </a:lnTo>
                  <a:lnTo>
                    <a:pt x="107315" y="215379"/>
                  </a:lnTo>
                  <a:lnTo>
                    <a:pt x="115100" y="214210"/>
                  </a:lnTo>
                  <a:lnTo>
                    <a:pt x="199745" y="227279"/>
                  </a:lnTo>
                  <a:lnTo>
                    <a:pt x="199745" y="214210"/>
                  </a:lnTo>
                  <a:lnTo>
                    <a:pt x="199745" y="195465"/>
                  </a:lnTo>
                  <a:lnTo>
                    <a:pt x="199745" y="164934"/>
                  </a:lnTo>
                  <a:close/>
                </a:path>
                <a:path w="374014" h="366394">
                  <a:moveTo>
                    <a:pt x="225475" y="0"/>
                  </a:moveTo>
                  <a:lnTo>
                    <a:pt x="187337" y="0"/>
                  </a:lnTo>
                  <a:lnTo>
                    <a:pt x="206413" y="22390"/>
                  </a:lnTo>
                  <a:lnTo>
                    <a:pt x="225475" y="0"/>
                  </a:lnTo>
                  <a:close/>
                </a:path>
                <a:path w="374014" h="366394">
                  <a:moveTo>
                    <a:pt x="252653" y="286600"/>
                  </a:moveTo>
                  <a:lnTo>
                    <a:pt x="192887" y="286600"/>
                  </a:lnTo>
                  <a:lnTo>
                    <a:pt x="218300" y="305523"/>
                  </a:lnTo>
                  <a:lnTo>
                    <a:pt x="219354" y="306285"/>
                  </a:lnTo>
                  <a:lnTo>
                    <a:pt x="220878" y="306285"/>
                  </a:lnTo>
                  <a:lnTo>
                    <a:pt x="252653" y="286600"/>
                  </a:lnTo>
                  <a:close/>
                </a:path>
                <a:path w="374014" h="366394">
                  <a:moveTo>
                    <a:pt x="261683" y="26060"/>
                  </a:moveTo>
                  <a:lnTo>
                    <a:pt x="246329" y="533"/>
                  </a:lnTo>
                  <a:lnTo>
                    <a:pt x="245935" y="177"/>
                  </a:lnTo>
                  <a:lnTo>
                    <a:pt x="245465" y="0"/>
                  </a:lnTo>
                  <a:lnTo>
                    <a:pt x="242824" y="0"/>
                  </a:lnTo>
                  <a:lnTo>
                    <a:pt x="220637" y="26060"/>
                  </a:lnTo>
                  <a:lnTo>
                    <a:pt x="261683" y="26060"/>
                  </a:lnTo>
                  <a:close/>
                </a:path>
                <a:path w="374014" h="366394">
                  <a:moveTo>
                    <a:pt x="295694" y="110845"/>
                  </a:moveTo>
                  <a:lnTo>
                    <a:pt x="236753" y="94411"/>
                  </a:lnTo>
                  <a:lnTo>
                    <a:pt x="218846" y="117551"/>
                  </a:lnTo>
                  <a:lnTo>
                    <a:pt x="216192" y="121348"/>
                  </a:lnTo>
                  <a:lnTo>
                    <a:pt x="211480" y="123761"/>
                  </a:lnTo>
                  <a:lnTo>
                    <a:pt x="201028" y="123761"/>
                  </a:lnTo>
                  <a:lnTo>
                    <a:pt x="196888" y="121653"/>
                  </a:lnTo>
                  <a:lnTo>
                    <a:pt x="193789" y="117335"/>
                  </a:lnTo>
                  <a:lnTo>
                    <a:pt x="176060" y="94373"/>
                  </a:lnTo>
                  <a:lnTo>
                    <a:pt x="117106" y="110845"/>
                  </a:lnTo>
                  <a:lnTo>
                    <a:pt x="206413" y="136588"/>
                  </a:lnTo>
                  <a:lnTo>
                    <a:pt x="250875" y="123761"/>
                  </a:lnTo>
                  <a:lnTo>
                    <a:pt x="295694" y="110845"/>
                  </a:lnTo>
                  <a:close/>
                </a:path>
                <a:path w="374014" h="366394">
                  <a:moveTo>
                    <a:pt x="312940" y="175323"/>
                  </a:moveTo>
                  <a:lnTo>
                    <a:pt x="246468" y="195783"/>
                  </a:lnTo>
                  <a:lnTo>
                    <a:pt x="241973" y="195783"/>
                  </a:lnTo>
                  <a:lnTo>
                    <a:pt x="233591" y="192824"/>
                  </a:lnTo>
                  <a:lnTo>
                    <a:pt x="230251" y="190246"/>
                  </a:lnTo>
                  <a:lnTo>
                    <a:pt x="227761" y="186563"/>
                  </a:lnTo>
                  <a:lnTo>
                    <a:pt x="213067" y="164934"/>
                  </a:lnTo>
                  <a:lnTo>
                    <a:pt x="213067" y="229336"/>
                  </a:lnTo>
                  <a:lnTo>
                    <a:pt x="274193" y="238798"/>
                  </a:lnTo>
                  <a:lnTo>
                    <a:pt x="282054" y="241363"/>
                  </a:lnTo>
                  <a:lnTo>
                    <a:pt x="288417" y="246138"/>
                  </a:lnTo>
                  <a:lnTo>
                    <a:pt x="292836" y="252666"/>
                  </a:lnTo>
                  <a:lnTo>
                    <a:pt x="294894" y="260451"/>
                  </a:lnTo>
                  <a:lnTo>
                    <a:pt x="312940" y="249288"/>
                  </a:lnTo>
                  <a:lnTo>
                    <a:pt x="312940" y="195783"/>
                  </a:lnTo>
                  <a:lnTo>
                    <a:pt x="312940" y="175323"/>
                  </a:lnTo>
                  <a:close/>
                </a:path>
                <a:path w="374014" h="366394">
                  <a:moveTo>
                    <a:pt x="333197" y="151307"/>
                  </a:moveTo>
                  <a:lnTo>
                    <a:pt x="333121" y="149428"/>
                  </a:lnTo>
                  <a:lnTo>
                    <a:pt x="332155" y="147574"/>
                  </a:lnTo>
                  <a:lnTo>
                    <a:pt x="316268" y="118491"/>
                  </a:lnTo>
                  <a:lnTo>
                    <a:pt x="216992" y="147116"/>
                  </a:lnTo>
                  <a:lnTo>
                    <a:pt x="217271" y="147574"/>
                  </a:lnTo>
                  <a:lnTo>
                    <a:pt x="238899" y="179412"/>
                  </a:lnTo>
                  <a:lnTo>
                    <a:pt x="240690" y="182130"/>
                  </a:lnTo>
                  <a:lnTo>
                    <a:pt x="240550" y="182130"/>
                  </a:lnTo>
                  <a:lnTo>
                    <a:pt x="243192" y="183083"/>
                  </a:lnTo>
                  <a:lnTo>
                    <a:pt x="243344" y="183083"/>
                  </a:lnTo>
                  <a:lnTo>
                    <a:pt x="330200" y="156362"/>
                  </a:lnTo>
                  <a:lnTo>
                    <a:pt x="331571" y="155117"/>
                  </a:lnTo>
                  <a:lnTo>
                    <a:pt x="333197" y="151307"/>
                  </a:lnTo>
                  <a:close/>
                </a:path>
                <a:path w="374014" h="366394">
                  <a:moveTo>
                    <a:pt x="373875" y="240842"/>
                  </a:moveTo>
                  <a:lnTo>
                    <a:pt x="370497" y="237172"/>
                  </a:lnTo>
                  <a:lnTo>
                    <a:pt x="368998" y="235648"/>
                  </a:lnTo>
                  <a:lnTo>
                    <a:pt x="367182" y="234759"/>
                  </a:lnTo>
                  <a:lnTo>
                    <a:pt x="367004" y="234759"/>
                  </a:lnTo>
                  <a:lnTo>
                    <a:pt x="363131" y="234315"/>
                  </a:lnTo>
                  <a:lnTo>
                    <a:pt x="361226" y="234759"/>
                  </a:lnTo>
                  <a:lnTo>
                    <a:pt x="359473" y="235877"/>
                  </a:lnTo>
                  <a:lnTo>
                    <a:pt x="226110" y="318452"/>
                  </a:lnTo>
                  <a:lnTo>
                    <a:pt x="223024" y="319252"/>
                  </a:lnTo>
                  <a:lnTo>
                    <a:pt x="222478" y="319252"/>
                  </a:lnTo>
                  <a:lnTo>
                    <a:pt x="216103" y="318985"/>
                  </a:lnTo>
                  <a:lnTo>
                    <a:pt x="213017" y="317906"/>
                  </a:lnTo>
                  <a:lnTo>
                    <a:pt x="170878" y="286613"/>
                  </a:lnTo>
                  <a:lnTo>
                    <a:pt x="137960" y="286613"/>
                  </a:lnTo>
                  <a:lnTo>
                    <a:pt x="136448" y="286004"/>
                  </a:lnTo>
                  <a:lnTo>
                    <a:pt x="133845" y="283464"/>
                  </a:lnTo>
                  <a:lnTo>
                    <a:pt x="133184" y="281914"/>
                  </a:lnTo>
                  <a:lnTo>
                    <a:pt x="133159" y="276504"/>
                  </a:lnTo>
                  <a:lnTo>
                    <a:pt x="136156" y="273583"/>
                  </a:lnTo>
                  <a:lnTo>
                    <a:pt x="276631" y="273583"/>
                  </a:lnTo>
                  <a:lnTo>
                    <a:pt x="281686" y="268655"/>
                  </a:lnTo>
                  <a:lnTo>
                    <a:pt x="281571" y="256971"/>
                  </a:lnTo>
                  <a:lnTo>
                    <a:pt x="277672" y="252514"/>
                  </a:lnTo>
                  <a:lnTo>
                    <a:pt x="121208" y="228269"/>
                  </a:lnTo>
                  <a:lnTo>
                    <a:pt x="115595" y="227457"/>
                  </a:lnTo>
                  <a:lnTo>
                    <a:pt x="110528" y="228269"/>
                  </a:lnTo>
                  <a:lnTo>
                    <a:pt x="110109" y="228269"/>
                  </a:lnTo>
                  <a:lnTo>
                    <a:pt x="104851" y="230962"/>
                  </a:lnTo>
                  <a:lnTo>
                    <a:pt x="65087" y="252171"/>
                  </a:lnTo>
                  <a:lnTo>
                    <a:pt x="57632" y="254038"/>
                  </a:lnTo>
                  <a:lnTo>
                    <a:pt x="2997" y="254038"/>
                  </a:lnTo>
                  <a:lnTo>
                    <a:pt x="0" y="256971"/>
                  </a:lnTo>
                  <a:lnTo>
                    <a:pt x="0" y="316331"/>
                  </a:lnTo>
                  <a:lnTo>
                    <a:pt x="2959" y="319252"/>
                  </a:lnTo>
                  <a:lnTo>
                    <a:pt x="57340" y="319252"/>
                  </a:lnTo>
                  <a:lnTo>
                    <a:pt x="63487" y="320192"/>
                  </a:lnTo>
                  <a:lnTo>
                    <a:pt x="208089" y="365798"/>
                  </a:lnTo>
                  <a:lnTo>
                    <a:pt x="214884" y="364655"/>
                  </a:lnTo>
                  <a:lnTo>
                    <a:pt x="373494" y="246811"/>
                  </a:lnTo>
                  <a:lnTo>
                    <a:pt x="373875" y="240842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993" y="1714144"/>
              <a:ext cx="112857" cy="10344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3271" y="1388749"/>
            <a:ext cx="349806" cy="3748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3999" y="3056432"/>
            <a:ext cx="348355" cy="33213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694089" y="1714149"/>
            <a:ext cx="300990" cy="282575"/>
            <a:chOff x="8694089" y="1714149"/>
            <a:chExt cx="300990" cy="28257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1933" y="1715869"/>
              <a:ext cx="132925" cy="22313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694089" y="1714149"/>
              <a:ext cx="255904" cy="282575"/>
            </a:xfrm>
            <a:custGeom>
              <a:avLst/>
              <a:gdLst/>
              <a:ahLst/>
              <a:cxnLst/>
              <a:rect l="l" t="t" r="r" b="b"/>
              <a:pathLst>
                <a:path w="255904" h="282575">
                  <a:moveTo>
                    <a:pt x="150403" y="282389"/>
                  </a:moveTo>
                  <a:lnTo>
                    <a:pt x="102866" y="275199"/>
                  </a:lnTo>
                  <a:lnTo>
                    <a:pt x="61580" y="255172"/>
                  </a:lnTo>
                  <a:lnTo>
                    <a:pt x="29022" y="224631"/>
                  </a:lnTo>
                  <a:lnTo>
                    <a:pt x="7670" y="185901"/>
                  </a:lnTo>
                  <a:lnTo>
                    <a:pt x="0" y="141305"/>
                  </a:lnTo>
                  <a:lnTo>
                    <a:pt x="7048" y="98792"/>
                  </a:lnTo>
                  <a:lnTo>
                    <a:pt x="7163" y="98100"/>
                  </a:lnTo>
                  <a:lnTo>
                    <a:pt x="27200" y="60256"/>
                  </a:lnTo>
                  <a:lnTo>
                    <a:pt x="57936" y="29924"/>
                  </a:lnTo>
                  <a:lnTo>
                    <a:pt x="97193" y="9254"/>
                  </a:lnTo>
                  <a:lnTo>
                    <a:pt x="142795" y="396"/>
                  </a:lnTo>
                  <a:lnTo>
                    <a:pt x="148670" y="0"/>
                  </a:lnTo>
                  <a:lnTo>
                    <a:pt x="154027" y="4827"/>
                  </a:lnTo>
                  <a:lnTo>
                    <a:pt x="153956" y="86193"/>
                  </a:lnTo>
                  <a:lnTo>
                    <a:pt x="65934" y="86193"/>
                  </a:lnTo>
                  <a:lnTo>
                    <a:pt x="57452" y="87812"/>
                  </a:lnTo>
                  <a:lnTo>
                    <a:pt x="50421" y="92232"/>
                  </a:lnTo>
                  <a:lnTo>
                    <a:pt x="45690" y="98792"/>
                  </a:lnTo>
                  <a:lnTo>
                    <a:pt x="43945" y="106827"/>
                  </a:lnTo>
                  <a:lnTo>
                    <a:pt x="45670" y="114864"/>
                  </a:lnTo>
                  <a:lnTo>
                    <a:pt x="50383" y="121429"/>
                  </a:lnTo>
                  <a:lnTo>
                    <a:pt x="57377" y="125856"/>
                  </a:lnTo>
                  <a:lnTo>
                    <a:pt x="65957" y="127483"/>
                  </a:lnTo>
                  <a:lnTo>
                    <a:pt x="153920" y="127483"/>
                  </a:lnTo>
                  <a:lnTo>
                    <a:pt x="153914" y="134119"/>
                  </a:lnTo>
                  <a:lnTo>
                    <a:pt x="65934" y="134119"/>
                  </a:lnTo>
                  <a:lnTo>
                    <a:pt x="45979" y="137868"/>
                  </a:lnTo>
                  <a:lnTo>
                    <a:pt x="29513" y="148092"/>
                  </a:lnTo>
                  <a:lnTo>
                    <a:pt x="18193" y="163255"/>
                  </a:lnTo>
                  <a:lnTo>
                    <a:pt x="13675" y="181822"/>
                  </a:lnTo>
                  <a:lnTo>
                    <a:pt x="19472" y="196132"/>
                  </a:lnTo>
                  <a:lnTo>
                    <a:pt x="26945" y="209684"/>
                  </a:lnTo>
                  <a:lnTo>
                    <a:pt x="36013" y="222350"/>
                  </a:lnTo>
                  <a:lnTo>
                    <a:pt x="46595" y="234002"/>
                  </a:lnTo>
                  <a:lnTo>
                    <a:pt x="254278" y="234002"/>
                  </a:lnTo>
                  <a:lnTo>
                    <a:pt x="254729" y="234409"/>
                  </a:lnTo>
                  <a:lnTo>
                    <a:pt x="159000" y="234409"/>
                  </a:lnTo>
                  <a:lnTo>
                    <a:pt x="140660" y="234609"/>
                  </a:lnTo>
                  <a:lnTo>
                    <a:pt x="124391" y="241164"/>
                  </a:lnTo>
                  <a:lnTo>
                    <a:pt x="111929" y="252963"/>
                  </a:lnTo>
                  <a:lnTo>
                    <a:pt x="105020" y="268876"/>
                  </a:lnTo>
                  <a:lnTo>
                    <a:pt x="116070" y="271886"/>
                  </a:lnTo>
                  <a:lnTo>
                    <a:pt x="127393" y="274046"/>
                  </a:lnTo>
                  <a:lnTo>
                    <a:pt x="138848" y="275344"/>
                  </a:lnTo>
                  <a:lnTo>
                    <a:pt x="150385" y="275776"/>
                  </a:lnTo>
                  <a:lnTo>
                    <a:pt x="193863" y="275776"/>
                  </a:lnTo>
                  <a:lnTo>
                    <a:pt x="177990" y="279994"/>
                  </a:lnTo>
                  <a:lnTo>
                    <a:pt x="150403" y="282389"/>
                  </a:lnTo>
                  <a:close/>
                </a:path>
                <a:path w="255904" h="282575">
                  <a:moveTo>
                    <a:pt x="153920" y="127483"/>
                  </a:moveTo>
                  <a:lnTo>
                    <a:pt x="65957" y="127483"/>
                  </a:lnTo>
                  <a:lnTo>
                    <a:pt x="74522" y="125856"/>
                  </a:lnTo>
                  <a:lnTo>
                    <a:pt x="81514" y="121429"/>
                  </a:lnTo>
                  <a:lnTo>
                    <a:pt x="86227" y="114864"/>
                  </a:lnTo>
                  <a:lnTo>
                    <a:pt x="87952" y="106827"/>
                  </a:lnTo>
                  <a:lnTo>
                    <a:pt x="86217" y="98792"/>
                  </a:lnTo>
                  <a:lnTo>
                    <a:pt x="81498" y="92232"/>
                  </a:lnTo>
                  <a:lnTo>
                    <a:pt x="74500" y="87812"/>
                  </a:lnTo>
                  <a:lnTo>
                    <a:pt x="65934" y="86193"/>
                  </a:lnTo>
                  <a:lnTo>
                    <a:pt x="153956" y="86193"/>
                  </a:lnTo>
                  <a:lnTo>
                    <a:pt x="153920" y="127483"/>
                  </a:lnTo>
                  <a:close/>
                </a:path>
                <a:path w="255904" h="282575">
                  <a:moveTo>
                    <a:pt x="254278" y="234002"/>
                  </a:moveTo>
                  <a:lnTo>
                    <a:pt x="46595" y="234002"/>
                  </a:lnTo>
                  <a:lnTo>
                    <a:pt x="115937" y="168949"/>
                  </a:lnTo>
                  <a:lnTo>
                    <a:pt x="108544" y="154774"/>
                  </a:lnTo>
                  <a:lnTo>
                    <a:pt x="96971" y="143754"/>
                  </a:lnTo>
                  <a:lnTo>
                    <a:pt x="82381" y="136625"/>
                  </a:lnTo>
                  <a:lnTo>
                    <a:pt x="65934" y="134119"/>
                  </a:lnTo>
                  <a:lnTo>
                    <a:pt x="153914" y="134119"/>
                  </a:lnTo>
                  <a:lnTo>
                    <a:pt x="153909" y="139938"/>
                  </a:lnTo>
                  <a:lnTo>
                    <a:pt x="208236" y="190905"/>
                  </a:lnTo>
                  <a:lnTo>
                    <a:pt x="150385" y="190905"/>
                  </a:lnTo>
                  <a:lnTo>
                    <a:pt x="142894" y="192324"/>
                  </a:lnTo>
                  <a:lnTo>
                    <a:pt x="136874" y="196132"/>
                  </a:lnTo>
                  <a:lnTo>
                    <a:pt x="132652" y="201932"/>
                  </a:lnTo>
                  <a:lnTo>
                    <a:pt x="131140" y="208959"/>
                  </a:lnTo>
                  <a:lnTo>
                    <a:pt x="132652" y="215987"/>
                  </a:lnTo>
                  <a:lnTo>
                    <a:pt x="136777" y="221726"/>
                  </a:lnTo>
                  <a:lnTo>
                    <a:pt x="142894" y="225595"/>
                  </a:lnTo>
                  <a:lnTo>
                    <a:pt x="150385" y="227014"/>
                  </a:lnTo>
                  <a:lnTo>
                    <a:pt x="246725" y="227014"/>
                  </a:lnTo>
                  <a:lnTo>
                    <a:pt x="251613" y="231599"/>
                  </a:lnTo>
                  <a:lnTo>
                    <a:pt x="254278" y="234002"/>
                  </a:lnTo>
                  <a:close/>
                </a:path>
                <a:path w="255904" h="282575">
                  <a:moveTo>
                    <a:pt x="246725" y="227014"/>
                  </a:moveTo>
                  <a:lnTo>
                    <a:pt x="150385" y="227014"/>
                  </a:lnTo>
                  <a:lnTo>
                    <a:pt x="157876" y="225595"/>
                  </a:lnTo>
                  <a:lnTo>
                    <a:pt x="163993" y="221726"/>
                  </a:lnTo>
                  <a:lnTo>
                    <a:pt x="168117" y="215987"/>
                  </a:lnTo>
                  <a:lnTo>
                    <a:pt x="169629" y="208959"/>
                  </a:lnTo>
                  <a:lnTo>
                    <a:pt x="168105" y="201932"/>
                  </a:lnTo>
                  <a:lnTo>
                    <a:pt x="163874" y="196132"/>
                  </a:lnTo>
                  <a:lnTo>
                    <a:pt x="157831" y="192324"/>
                  </a:lnTo>
                  <a:lnTo>
                    <a:pt x="150385" y="190905"/>
                  </a:lnTo>
                  <a:lnTo>
                    <a:pt x="208236" y="190905"/>
                  </a:lnTo>
                  <a:lnTo>
                    <a:pt x="246725" y="227014"/>
                  </a:lnTo>
                  <a:close/>
                </a:path>
                <a:path w="255904" h="282575">
                  <a:moveTo>
                    <a:pt x="193863" y="275776"/>
                  </a:moveTo>
                  <a:lnTo>
                    <a:pt x="150385" y="275776"/>
                  </a:lnTo>
                  <a:lnTo>
                    <a:pt x="161935" y="275344"/>
                  </a:lnTo>
                  <a:lnTo>
                    <a:pt x="173369" y="274046"/>
                  </a:lnTo>
                  <a:lnTo>
                    <a:pt x="184666" y="271886"/>
                  </a:lnTo>
                  <a:lnTo>
                    <a:pt x="195758" y="268876"/>
                  </a:lnTo>
                  <a:lnTo>
                    <a:pt x="191139" y="256583"/>
                  </a:lnTo>
                  <a:lnTo>
                    <a:pt x="183037" y="246332"/>
                  </a:lnTo>
                  <a:lnTo>
                    <a:pt x="172106" y="238736"/>
                  </a:lnTo>
                  <a:lnTo>
                    <a:pt x="159000" y="234409"/>
                  </a:lnTo>
                  <a:lnTo>
                    <a:pt x="254729" y="234409"/>
                  </a:lnTo>
                  <a:lnTo>
                    <a:pt x="255843" y="235413"/>
                  </a:lnTo>
                  <a:lnTo>
                    <a:pt x="255726" y="241164"/>
                  </a:lnTo>
                  <a:lnTo>
                    <a:pt x="255701" y="242379"/>
                  </a:lnTo>
                  <a:lnTo>
                    <a:pt x="251236" y="245972"/>
                  </a:lnTo>
                  <a:lnTo>
                    <a:pt x="229059" y="261550"/>
                  </a:lnTo>
                  <a:lnTo>
                    <a:pt x="204426" y="272969"/>
                  </a:lnTo>
                  <a:lnTo>
                    <a:pt x="193863" y="275776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1699" y="4714606"/>
            <a:ext cx="247165" cy="246222"/>
          </a:xfrm>
          <a:prstGeom prst="rect">
            <a:avLst/>
          </a:prstGeom>
        </p:spPr>
      </p:pic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315533" y="1307398"/>
          <a:ext cx="8103867" cy="429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1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351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46379" marR="229870" indent="-7620" algn="ctr">
                        <a:lnSpc>
                          <a:spcPct val="94900"/>
                        </a:lnSpc>
                      </a:pPr>
                      <a:r>
                        <a:rPr sz="750" b="1" spc="12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Problem </a:t>
                      </a:r>
                      <a:r>
                        <a:rPr sz="750" spc="60" dirty="0">
                          <a:latin typeface="Trebuchet MS"/>
                          <a:cs typeface="Trebuchet MS"/>
                        </a:rPr>
                        <a:t>Clearly</a:t>
                      </a:r>
                      <a:r>
                        <a:rPr sz="75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define </a:t>
                      </a:r>
                      <a:r>
                        <a:rPr sz="750" spc="8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75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90" dirty="0">
                          <a:latin typeface="Trebuchet MS"/>
                          <a:cs typeface="Trebuchet MS"/>
                        </a:rPr>
                        <a:t>issue</a:t>
                      </a:r>
                      <a:r>
                        <a:rPr sz="75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-2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750" spc="70" dirty="0">
                          <a:latin typeface="Trebuchet MS"/>
                          <a:cs typeface="Trebuchet MS"/>
                        </a:rPr>
                        <a:t> one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349885" marR="337820" algn="ctr">
                        <a:lnSpc>
                          <a:spcPts val="830"/>
                        </a:lnSpc>
                        <a:spcBef>
                          <a:spcPts val="20"/>
                        </a:spcBef>
                      </a:pPr>
                      <a:r>
                        <a:rPr sz="750" spc="75" dirty="0">
                          <a:latin typeface="Trebuchet MS"/>
                          <a:cs typeface="Trebuchet MS"/>
                        </a:rPr>
                        <a:t>sentence.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Example: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65430" marR="248920" algn="ctr">
                        <a:lnSpc>
                          <a:spcPts val="830"/>
                        </a:lnSpc>
                        <a:spcBef>
                          <a:spcPts val="70"/>
                        </a:spcBef>
                      </a:pPr>
                      <a:r>
                        <a:rPr sz="750" spc="55" dirty="0">
                          <a:latin typeface="Trebuchet MS"/>
                          <a:cs typeface="Trebuchet MS"/>
                        </a:rPr>
                        <a:t>Plastic</a:t>
                      </a:r>
                      <a:r>
                        <a:rPr sz="750" spc="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waste </a:t>
                      </a:r>
                      <a:r>
                        <a:rPr sz="750" spc="30" dirty="0">
                          <a:latin typeface="Trebuchet MS"/>
                          <a:cs typeface="Trebuchet MS"/>
                        </a:rPr>
                        <a:t>is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35585" marR="225425" algn="ctr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50" spc="85" dirty="0">
                          <a:latin typeface="Trebuchet MS"/>
                          <a:cs typeface="Trebuchet MS"/>
                        </a:rPr>
                        <a:t>overwhelming </a:t>
                      </a:r>
                      <a:r>
                        <a:rPr sz="750" spc="60" dirty="0">
                          <a:latin typeface="Trebuchet MS"/>
                          <a:cs typeface="Trebuchet MS"/>
                        </a:rPr>
                        <a:t>our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52095" marR="240029" algn="ctr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50" spc="80" dirty="0">
                          <a:latin typeface="Trebuchet MS"/>
                          <a:cs typeface="Trebuchet MS"/>
                        </a:rPr>
                        <a:t>environment,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25" dirty="0">
                          <a:latin typeface="Trebuchet MS"/>
                          <a:cs typeface="Trebuchet MS"/>
                        </a:rPr>
                        <a:t>few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354965" marR="343535" indent="26670" algn="just">
                        <a:lnSpc>
                          <a:spcPts val="830"/>
                        </a:lnSpc>
                        <a:spcBef>
                          <a:spcPts val="70"/>
                        </a:spcBef>
                      </a:pPr>
                      <a:r>
                        <a:rPr sz="750" spc="50" dirty="0">
                          <a:latin typeface="Trebuchet MS"/>
                          <a:cs typeface="Trebuchet MS"/>
                        </a:rPr>
                        <a:t>effective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recycling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solutions.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ts val="900"/>
                        </a:lnSpc>
                      </a:pPr>
                      <a:r>
                        <a:rPr sz="750" b="1" spc="12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Solution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80670" marR="264795" algn="ctr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sz="750" spc="70" dirty="0">
                          <a:latin typeface="Trebuchet MS"/>
                          <a:cs typeface="Trebuchet MS"/>
                        </a:rPr>
                        <a:t>Portable</a:t>
                      </a:r>
                      <a:r>
                        <a:rPr sz="75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50" dirty="0">
                          <a:latin typeface="Trebuchet MS"/>
                          <a:cs typeface="Trebuchet MS"/>
                        </a:rPr>
                        <a:t>Air</a:t>
                      </a:r>
                      <a:r>
                        <a:rPr sz="7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55" dirty="0">
                          <a:latin typeface="Trebuchet MS"/>
                          <a:cs typeface="Trebuchet MS"/>
                        </a:rPr>
                        <a:t>Purifier</a:t>
                      </a:r>
                      <a:r>
                        <a:rPr sz="7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105" dirty="0">
                          <a:latin typeface="Trebuchet MS"/>
                          <a:cs typeface="Trebuchet MS"/>
                        </a:rPr>
                        <a:t>Mask</a:t>
                      </a:r>
                      <a:r>
                        <a:rPr sz="7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55" dirty="0">
                          <a:latin typeface="Trebuchet MS"/>
                          <a:cs typeface="Trebuchet MS"/>
                        </a:rPr>
                        <a:t>– </a:t>
                      </a:r>
                      <a:r>
                        <a:rPr sz="750" spc="8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5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wearable</a:t>
                      </a:r>
                      <a:r>
                        <a:rPr sz="75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110" dirty="0">
                          <a:latin typeface="Trebuchet MS"/>
                          <a:cs typeface="Trebuchet MS"/>
                        </a:rPr>
                        <a:t>mask</a:t>
                      </a:r>
                      <a:r>
                        <a:rPr sz="75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-25" dirty="0">
                          <a:latin typeface="Trebuchet MS"/>
                          <a:cs typeface="Trebuchet MS"/>
                        </a:rPr>
                        <a:t>air</a:t>
                      </a:r>
                      <a:r>
                        <a:rPr sz="750" spc="45" dirty="0">
                          <a:latin typeface="Trebuchet MS"/>
                          <a:cs typeface="Trebuchet MS"/>
                        </a:rPr>
                        <a:t> filtration,</a:t>
                      </a:r>
                      <a:r>
                        <a:rPr sz="750" spc="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95" dirty="0">
                          <a:latin typeface="Trebuchet MS"/>
                          <a:cs typeface="Trebuchet MS"/>
                        </a:rPr>
                        <a:t>providing</a:t>
                      </a:r>
                      <a:r>
                        <a:rPr sz="750" spc="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0" dirty="0">
                          <a:latin typeface="Trebuchet MS"/>
                          <a:cs typeface="Trebuchet MS"/>
                        </a:rPr>
                        <a:t>clean </a:t>
                      </a:r>
                      <a:r>
                        <a:rPr sz="750" dirty="0">
                          <a:latin typeface="Trebuchet MS"/>
                          <a:cs typeface="Trebuchet MS"/>
                        </a:rPr>
                        <a:t>air</a:t>
                      </a:r>
                      <a:r>
                        <a:rPr sz="750" spc="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on-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the-go,</a:t>
                      </a:r>
                      <a:r>
                        <a:rPr sz="750" spc="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45" dirty="0">
                          <a:latin typeface="Trebuchet MS"/>
                          <a:cs typeface="Trebuchet MS"/>
                        </a:rPr>
                        <a:t>with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5080" algn="ctr">
                        <a:lnSpc>
                          <a:spcPts val="825"/>
                        </a:lnSpc>
                      </a:pPr>
                      <a:r>
                        <a:rPr sz="750" spc="80" dirty="0">
                          <a:latin typeface="Trebuchet MS"/>
                          <a:cs typeface="Trebuchet MS"/>
                        </a:rPr>
                        <a:t>adjustable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50" dirty="0">
                          <a:latin typeface="Trebuchet MS"/>
                          <a:cs typeface="Trebuchet MS"/>
                        </a:rPr>
                        <a:t>filters</a:t>
                      </a:r>
                      <a:r>
                        <a:rPr sz="75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based</a:t>
                      </a:r>
                      <a:r>
                        <a:rPr sz="75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55" dirty="0">
                          <a:latin typeface="Trebuchet MS"/>
                          <a:cs typeface="Trebuchet MS"/>
                        </a:rPr>
                        <a:t>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7620" algn="ctr">
                        <a:lnSpc>
                          <a:spcPts val="865"/>
                        </a:lnSpc>
                      </a:pPr>
                      <a:r>
                        <a:rPr sz="750" spc="65" dirty="0">
                          <a:latin typeface="Trebuchet MS"/>
                          <a:cs typeface="Trebuchet MS"/>
                        </a:rPr>
                        <a:t>pollution</a:t>
                      </a:r>
                      <a:r>
                        <a:rPr sz="750" spc="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55" dirty="0">
                          <a:latin typeface="Trebuchet MS"/>
                          <a:cs typeface="Trebuchet MS"/>
                        </a:rPr>
                        <a:t>levels,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-25" dirty="0">
                          <a:latin typeface="Trebuchet MS"/>
                          <a:cs typeface="Trebuchet MS"/>
                        </a:rPr>
                        <a:t>for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357505" marR="344170" algn="ctr">
                        <a:lnSpc>
                          <a:spcPts val="830"/>
                        </a:lnSpc>
                        <a:spcBef>
                          <a:spcPts val="55"/>
                        </a:spcBef>
                      </a:pPr>
                      <a:r>
                        <a:rPr sz="750" spc="85" dirty="0">
                          <a:latin typeface="Trebuchet MS"/>
                          <a:cs typeface="Trebuchet MS"/>
                        </a:rPr>
                        <a:t>individuals</a:t>
                      </a:r>
                      <a:r>
                        <a:rPr sz="75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chronic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respiratory</a:t>
                      </a:r>
                      <a:r>
                        <a:rPr sz="75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85" dirty="0">
                          <a:latin typeface="Trebuchet MS"/>
                          <a:cs typeface="Trebuchet MS"/>
                        </a:rPr>
                        <a:t>issues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480695" marR="418465" indent="-5206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b="1" spc="14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Unique</a:t>
                      </a:r>
                      <a:r>
                        <a:rPr sz="750" b="1" spc="11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value </a:t>
                      </a:r>
                      <a:r>
                        <a:rPr sz="750" b="1" spc="114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Proposition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341630" marR="302260" indent="-33020">
                        <a:lnSpc>
                          <a:spcPts val="830"/>
                        </a:lnSpc>
                        <a:spcBef>
                          <a:spcPts val="15"/>
                        </a:spcBef>
                      </a:pPr>
                      <a:r>
                        <a:rPr sz="750" spc="70" dirty="0">
                          <a:latin typeface="Trebuchet MS"/>
                          <a:cs typeface="Trebuchet MS"/>
                        </a:rPr>
                        <a:t>AI-</a:t>
                      </a:r>
                      <a:r>
                        <a:rPr sz="750" spc="90" dirty="0">
                          <a:latin typeface="Trebuchet MS"/>
                          <a:cs typeface="Trebuchet MS"/>
                        </a:rPr>
                        <a:t>powered</a:t>
                      </a:r>
                      <a:r>
                        <a:rPr sz="750" spc="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95" dirty="0">
                          <a:latin typeface="Trebuchet MS"/>
                          <a:cs typeface="Trebuchet MS"/>
                        </a:rPr>
                        <a:t>oxygen </a:t>
                      </a:r>
                      <a:r>
                        <a:rPr sz="750" spc="85" dirty="0">
                          <a:latin typeface="Trebuchet MS"/>
                          <a:cs typeface="Trebuchet MS"/>
                        </a:rPr>
                        <a:t>concentrator</a:t>
                      </a:r>
                      <a:r>
                        <a:rPr sz="750" spc="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750" spc="70" dirty="0">
                          <a:latin typeface="Trebuchet MS"/>
                          <a:cs typeface="Trebuchet MS"/>
                        </a:rPr>
                        <a:t>nebulizer,</a:t>
                      </a:r>
                      <a:r>
                        <a:rPr sz="750" spc="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0" dirty="0">
                          <a:latin typeface="Trebuchet MS"/>
                          <a:cs typeface="Trebuchet MS"/>
                        </a:rPr>
                        <a:t>stress- </a:t>
                      </a:r>
                      <a:r>
                        <a:rPr sz="750" spc="85" dirty="0">
                          <a:latin typeface="Trebuchet MS"/>
                          <a:cs typeface="Trebuchet MS"/>
                        </a:rPr>
                        <a:t>reduction</a:t>
                      </a:r>
                      <a:r>
                        <a:rPr sz="750" spc="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mode,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92100">
                        <a:lnSpc>
                          <a:spcPts val="890"/>
                        </a:lnSpc>
                      </a:pPr>
                      <a:r>
                        <a:rPr sz="750" spc="70" dirty="0">
                          <a:latin typeface="Trebuchet MS"/>
                          <a:cs typeface="Trebuchet MS"/>
                        </a:rPr>
                        <a:t>portable,</a:t>
                      </a:r>
                      <a:r>
                        <a:rPr sz="7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0" dirty="0">
                          <a:latin typeface="Trebuchet MS"/>
                          <a:cs typeface="Trebuchet MS"/>
                        </a:rPr>
                        <a:t>affordable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750" b="1" spc="114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Unfair</a:t>
                      </a:r>
                      <a:r>
                        <a:rPr sz="750" b="1" spc="14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14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Advantage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327660" marR="327025" algn="ctr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sz="750" spc="75" dirty="0">
                          <a:latin typeface="Trebuchet MS"/>
                          <a:cs typeface="Trebuchet MS"/>
                        </a:rPr>
                        <a:t>Proprietary</a:t>
                      </a:r>
                      <a:r>
                        <a:rPr sz="75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AI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0" dirty="0">
                          <a:latin typeface="Trebuchet MS"/>
                          <a:cs typeface="Trebuchet MS"/>
                        </a:rPr>
                        <a:t>algorithm,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dual-</a:t>
                      </a:r>
                      <a:r>
                        <a:rPr sz="750" spc="114" dirty="0">
                          <a:latin typeface="Trebuchet MS"/>
                          <a:cs typeface="Trebuchet MS"/>
                        </a:rPr>
                        <a:t>mode</a:t>
                      </a:r>
                      <a:r>
                        <a:rPr sz="75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105" dirty="0">
                          <a:latin typeface="Trebuchet MS"/>
                          <a:cs typeface="Trebuchet MS"/>
                        </a:rPr>
                        <a:t>oxygen</a:t>
                      </a:r>
                      <a:r>
                        <a:rPr sz="750" spc="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204" dirty="0">
                          <a:latin typeface="Trebuchet MS"/>
                          <a:cs typeface="Trebuchet MS"/>
                        </a:rPr>
                        <a:t>+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77495" marR="271145" algn="ctr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50" spc="70" dirty="0">
                          <a:latin typeface="Trebuchet MS"/>
                          <a:cs typeface="Trebuchet MS"/>
                        </a:rPr>
                        <a:t>nebulizer,</a:t>
                      </a:r>
                      <a:r>
                        <a:rPr sz="75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0" dirty="0">
                          <a:latin typeface="Trebuchet MS"/>
                          <a:cs typeface="Trebuchet MS"/>
                        </a:rPr>
                        <a:t>rural</a:t>
                      </a:r>
                      <a:r>
                        <a:rPr sz="75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healthcare </a:t>
                      </a:r>
                      <a:r>
                        <a:rPr sz="750" spc="90" dirty="0">
                          <a:latin typeface="Trebuchet MS"/>
                          <a:cs typeface="Trebuchet MS"/>
                        </a:rPr>
                        <a:t>partnerships,</a:t>
                      </a:r>
                      <a:r>
                        <a:rPr sz="75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40" dirty="0">
                          <a:latin typeface="Trebuchet MS"/>
                          <a:cs typeface="Trebuchet MS"/>
                        </a:rPr>
                        <a:t>early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50" spc="85" dirty="0">
                          <a:latin typeface="Trebuchet MS"/>
                          <a:cs typeface="Trebuchet MS"/>
                        </a:rPr>
                        <a:t>market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access.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87655" marR="292735" indent="1905" algn="ctr">
                        <a:lnSpc>
                          <a:spcPct val="94300"/>
                        </a:lnSpc>
                      </a:pPr>
                      <a:r>
                        <a:rPr sz="750" b="1" spc="13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Customer </a:t>
                      </a:r>
                      <a:r>
                        <a:rPr sz="750" b="1" spc="16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Segment </a:t>
                      </a:r>
                      <a:r>
                        <a:rPr sz="750" spc="90" dirty="0">
                          <a:latin typeface="Trebuchet MS"/>
                          <a:cs typeface="Trebuchet MS"/>
                        </a:rPr>
                        <a:t>Adults</a:t>
                      </a:r>
                      <a:r>
                        <a:rPr sz="75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aged </a:t>
                      </a:r>
                      <a:r>
                        <a:rPr sz="750" spc="114" dirty="0">
                          <a:latin typeface="Trebuchet MS"/>
                          <a:cs typeface="Trebuchet MS"/>
                        </a:rPr>
                        <a:t>18-</a:t>
                      </a:r>
                      <a:r>
                        <a:rPr sz="750" spc="130" dirty="0">
                          <a:latin typeface="Trebuchet MS"/>
                          <a:cs typeface="Trebuchet MS"/>
                        </a:rPr>
                        <a:t>65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chronic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316230">
                        <a:lnSpc>
                          <a:spcPts val="830"/>
                        </a:lnSpc>
                      </a:pPr>
                      <a:r>
                        <a:rPr sz="750" spc="70" dirty="0">
                          <a:latin typeface="Trebuchet MS"/>
                          <a:cs typeface="Trebuchet MS"/>
                        </a:rPr>
                        <a:t>respiratory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306705" marR="311785" indent="71755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sz="750" spc="95" dirty="0">
                          <a:latin typeface="Trebuchet MS"/>
                          <a:cs typeface="Trebuchet MS"/>
                        </a:rPr>
                        <a:t>issues</a:t>
                      </a:r>
                      <a:r>
                        <a:rPr sz="75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-2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 urban</a:t>
                      </a:r>
                      <a:r>
                        <a:rPr sz="750" spc="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semi-</a:t>
                      </a:r>
                      <a:r>
                        <a:rPr sz="750" spc="90" dirty="0">
                          <a:latin typeface="Trebuchet MS"/>
                          <a:cs typeface="Trebuchet MS"/>
                        </a:rPr>
                        <a:t>urban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R="3175" algn="ctr">
                        <a:lnSpc>
                          <a:spcPts val="790"/>
                        </a:lnSpc>
                      </a:pPr>
                      <a:r>
                        <a:rPr sz="750" spc="55" dirty="0">
                          <a:latin typeface="Trebuchet MS"/>
                          <a:cs typeface="Trebuchet MS"/>
                        </a:rPr>
                        <a:t>areas.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59079" marR="263525" algn="ctr">
                        <a:lnSpc>
                          <a:spcPts val="830"/>
                        </a:lnSpc>
                        <a:spcBef>
                          <a:spcPts val="50"/>
                        </a:spcBef>
                      </a:pPr>
                      <a:r>
                        <a:rPr sz="750" spc="80" dirty="0">
                          <a:latin typeface="Trebuchet MS"/>
                          <a:cs typeface="Trebuchet MS"/>
                        </a:rPr>
                        <a:t>,Government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health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49554" marR="249554" indent="2540" algn="just">
                        <a:lnSpc>
                          <a:spcPts val="830"/>
                        </a:lnSpc>
                        <a:spcBef>
                          <a:spcPts val="70"/>
                        </a:spcBef>
                      </a:pPr>
                      <a:r>
                        <a:rPr sz="750" spc="95" dirty="0">
                          <a:latin typeface="Trebuchet MS"/>
                          <a:cs typeface="Trebuchet MS"/>
                        </a:rPr>
                        <a:t>agencies</a:t>
                      </a:r>
                      <a:r>
                        <a:rPr sz="7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public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health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organizations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1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686435">
                        <a:lnSpc>
                          <a:spcPts val="900"/>
                        </a:lnSpc>
                      </a:pPr>
                      <a:r>
                        <a:rPr sz="750" b="1" spc="12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Key</a:t>
                      </a:r>
                      <a:r>
                        <a:rPr sz="750" b="1" spc="13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11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Metric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96545" marR="281940" indent="102870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sz="750" spc="90" dirty="0">
                          <a:latin typeface="Trebuchet MS"/>
                          <a:cs typeface="Trebuchet MS"/>
                        </a:rPr>
                        <a:t>Units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sold,</a:t>
                      </a:r>
                      <a:r>
                        <a:rPr sz="75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sz="7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85" dirty="0">
                          <a:latin typeface="Trebuchet MS"/>
                          <a:cs typeface="Trebuchet MS"/>
                        </a:rPr>
                        <a:t>usage, </a:t>
                      </a:r>
                      <a:r>
                        <a:rPr sz="750" spc="105" dirty="0">
                          <a:latin typeface="Trebuchet MS"/>
                          <a:cs typeface="Trebuchet MS"/>
                        </a:rPr>
                        <a:t>oxygen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90" dirty="0">
                          <a:latin typeface="Trebuchet MS"/>
                          <a:cs typeface="Trebuchet MS"/>
                        </a:rPr>
                        <a:t>accuracy,</a:t>
                      </a:r>
                      <a:r>
                        <a:rPr sz="7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0" dirty="0">
                          <a:latin typeface="Trebuchet MS"/>
                          <a:cs typeface="Trebuchet MS"/>
                        </a:rPr>
                        <a:t>uptime,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5080" algn="ctr">
                        <a:lnSpc>
                          <a:spcPts val="785"/>
                        </a:lnSpc>
                      </a:pPr>
                      <a:r>
                        <a:rPr sz="750" spc="75" dirty="0">
                          <a:latin typeface="Trebuchet MS"/>
                          <a:cs typeface="Trebuchet MS"/>
                        </a:rPr>
                        <a:t>repeat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users,</a:t>
                      </a:r>
                      <a:r>
                        <a:rPr sz="75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and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422909" marR="410209" algn="ctr">
                        <a:lnSpc>
                          <a:spcPts val="830"/>
                        </a:lnSpc>
                        <a:spcBef>
                          <a:spcPts val="50"/>
                        </a:spcBef>
                      </a:pPr>
                      <a:r>
                        <a:rPr sz="750" spc="100" dirty="0">
                          <a:latin typeface="Trebuchet MS"/>
                          <a:cs typeface="Trebuchet MS"/>
                        </a:rPr>
                        <a:t>customer</a:t>
                      </a:r>
                      <a:r>
                        <a:rPr sz="75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0" dirty="0">
                          <a:latin typeface="Trebuchet MS"/>
                          <a:cs typeface="Trebuchet MS"/>
                        </a:rPr>
                        <a:t>satisfaction </a:t>
                      </a:r>
                      <a:r>
                        <a:rPr sz="750" spc="80" dirty="0">
                          <a:latin typeface="Trebuchet MS"/>
                          <a:cs typeface="Trebuchet MS"/>
                        </a:rPr>
                        <a:t>(NPS).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750" b="1" spc="13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Channels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440690" marR="439420" algn="ctr">
                        <a:lnSpc>
                          <a:spcPts val="830"/>
                        </a:lnSpc>
                        <a:spcBef>
                          <a:spcPts val="85"/>
                        </a:spcBef>
                      </a:pPr>
                      <a:r>
                        <a:rPr sz="750" spc="70" dirty="0">
                          <a:latin typeface="Trebuchet MS"/>
                          <a:cs typeface="Trebuchet MS"/>
                        </a:rPr>
                        <a:t>Direct</a:t>
                      </a:r>
                      <a:r>
                        <a:rPr sz="7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85" dirty="0">
                          <a:latin typeface="Trebuchet MS"/>
                          <a:cs typeface="Trebuchet MS"/>
                        </a:rPr>
                        <a:t>website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50" dirty="0">
                          <a:latin typeface="Trebuchet MS"/>
                          <a:cs typeface="Trebuchet MS"/>
                        </a:rPr>
                        <a:t>sales, </a:t>
                      </a:r>
                      <a:r>
                        <a:rPr sz="750" spc="90" dirty="0">
                          <a:latin typeface="Trebuchet MS"/>
                          <a:cs typeface="Trebuchet MS"/>
                        </a:rPr>
                        <a:t>Amazon,</a:t>
                      </a:r>
                      <a:r>
                        <a:rPr sz="750" spc="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50" dirty="0">
                          <a:latin typeface="Trebuchet MS"/>
                          <a:cs typeface="Trebuchet MS"/>
                        </a:rPr>
                        <a:t>Flipkart,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352425" marR="352425" indent="71755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50" spc="80" dirty="0">
                          <a:latin typeface="Trebuchet MS"/>
                          <a:cs typeface="Trebuchet MS"/>
                        </a:rPr>
                        <a:t>IndiaMART,</a:t>
                      </a:r>
                      <a:r>
                        <a:rPr sz="75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hospitals, </a:t>
                      </a:r>
                      <a:r>
                        <a:rPr sz="750" spc="60" dirty="0">
                          <a:latin typeface="Trebuchet MS"/>
                          <a:cs typeface="Trebuchet MS"/>
                        </a:rPr>
                        <a:t>clinics,</a:t>
                      </a:r>
                      <a:r>
                        <a:rPr sz="75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spc="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0" dirty="0">
                          <a:latin typeface="Trebuchet MS"/>
                          <a:cs typeface="Trebuchet MS"/>
                        </a:rPr>
                        <a:t>rural</a:t>
                      </a:r>
                      <a:r>
                        <a:rPr sz="750" spc="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health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723265">
                        <a:lnSpc>
                          <a:spcPts val="819"/>
                        </a:lnSpc>
                      </a:pPr>
                      <a:r>
                        <a:rPr sz="750" spc="90" dirty="0">
                          <a:latin typeface="Trebuchet MS"/>
                          <a:cs typeface="Trebuchet MS"/>
                        </a:rPr>
                        <a:t>programs.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381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275">
                <a:tc gridSpan="3">
                  <a:txBody>
                    <a:bodyPr/>
                    <a:lstStyle/>
                    <a:p>
                      <a:pPr marL="76454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750" b="1" spc="12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Cost</a:t>
                      </a:r>
                      <a:r>
                        <a:rPr sz="750" b="1" spc="14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12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Structure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764540">
                        <a:lnSpc>
                          <a:spcPts val="865"/>
                        </a:lnSpc>
                        <a:spcBef>
                          <a:spcPts val="509"/>
                        </a:spcBef>
                      </a:pPr>
                      <a:r>
                        <a:rPr sz="750" spc="80" dirty="0">
                          <a:latin typeface="Trebuchet MS"/>
                          <a:cs typeface="Trebuchet MS"/>
                        </a:rPr>
                        <a:t>Hardware,</a:t>
                      </a:r>
                      <a:r>
                        <a:rPr sz="7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AI</a:t>
                      </a:r>
                      <a:r>
                        <a:rPr sz="750" spc="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90" dirty="0">
                          <a:latin typeface="Trebuchet MS"/>
                          <a:cs typeface="Trebuchet MS"/>
                        </a:rPr>
                        <a:t>development,</a:t>
                      </a:r>
                      <a:r>
                        <a:rPr sz="75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testing,</a:t>
                      </a:r>
                      <a:r>
                        <a:rPr sz="75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0" dirty="0">
                          <a:latin typeface="Trebuchet MS"/>
                          <a:cs typeface="Trebuchet MS"/>
                        </a:rPr>
                        <a:t>logistics,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764540">
                        <a:lnSpc>
                          <a:spcPts val="865"/>
                        </a:lnSpc>
                      </a:pPr>
                      <a:r>
                        <a:rPr sz="750" spc="65" dirty="0">
                          <a:latin typeface="Trebuchet MS"/>
                          <a:cs typeface="Trebuchet MS"/>
                        </a:rPr>
                        <a:t>certifications,</a:t>
                      </a:r>
                      <a:r>
                        <a:rPr sz="7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customer</a:t>
                      </a:r>
                      <a:r>
                        <a:rPr sz="75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90" dirty="0">
                          <a:latin typeface="Trebuchet MS"/>
                          <a:cs typeface="Trebuchet MS"/>
                        </a:rPr>
                        <a:t>support,</a:t>
                      </a:r>
                      <a:r>
                        <a:rPr sz="7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10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spc="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5" dirty="0">
                          <a:latin typeface="Trebuchet MS"/>
                          <a:cs typeface="Trebuchet MS"/>
                        </a:rPr>
                        <a:t>marketing.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75565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82105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750" b="1" spc="14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Revenue </a:t>
                      </a:r>
                      <a:r>
                        <a:rPr sz="750" b="1" spc="14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Streams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821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750" spc="90" dirty="0">
                          <a:latin typeface="Trebuchet MS"/>
                          <a:cs typeface="Trebuchet MS"/>
                        </a:rPr>
                        <a:t>Freemium</a:t>
                      </a:r>
                      <a:r>
                        <a:rPr sz="7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70" dirty="0">
                          <a:latin typeface="Trebuchet MS"/>
                          <a:cs typeface="Trebuchet MS"/>
                        </a:rPr>
                        <a:t>Model,</a:t>
                      </a:r>
                      <a:r>
                        <a:rPr sz="75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95" dirty="0">
                          <a:latin typeface="Trebuchet MS"/>
                          <a:cs typeface="Trebuchet MS"/>
                        </a:rPr>
                        <a:t>Licensing</a:t>
                      </a:r>
                      <a:r>
                        <a:rPr sz="75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65" dirty="0">
                          <a:latin typeface="Trebuchet MS"/>
                          <a:cs typeface="Trebuchet MS"/>
                        </a:rPr>
                        <a:t>Model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75565" marB="0">
                    <a:lnL w="38100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BEBEBE"/>
                      </a:solidFill>
                      <a:prstDash val="solid"/>
                    </a:lnR>
                    <a:lnT w="3810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5659768" y="4724119"/>
            <a:ext cx="292735" cy="283210"/>
          </a:xfrm>
          <a:custGeom>
            <a:avLst/>
            <a:gdLst/>
            <a:ahLst/>
            <a:cxnLst/>
            <a:rect l="l" t="t" r="r" b="b"/>
            <a:pathLst>
              <a:path w="292735" h="283210">
                <a:moveTo>
                  <a:pt x="80200" y="40373"/>
                </a:moveTo>
                <a:lnTo>
                  <a:pt x="28473" y="40373"/>
                </a:lnTo>
                <a:lnTo>
                  <a:pt x="26123" y="42633"/>
                </a:lnTo>
                <a:lnTo>
                  <a:pt x="26123" y="55511"/>
                </a:lnTo>
                <a:lnTo>
                  <a:pt x="78371" y="55511"/>
                </a:lnTo>
                <a:lnTo>
                  <a:pt x="78371" y="50292"/>
                </a:lnTo>
                <a:lnTo>
                  <a:pt x="79006" y="45224"/>
                </a:lnTo>
                <a:lnTo>
                  <a:pt x="80200" y="40373"/>
                </a:lnTo>
                <a:close/>
              </a:path>
              <a:path w="292735" h="283210">
                <a:moveTo>
                  <a:pt x="83604" y="80733"/>
                </a:moveTo>
                <a:lnTo>
                  <a:pt x="81521" y="75933"/>
                </a:lnTo>
                <a:lnTo>
                  <a:pt x="80035" y="70853"/>
                </a:lnTo>
                <a:lnTo>
                  <a:pt x="79184" y="65595"/>
                </a:lnTo>
                <a:lnTo>
                  <a:pt x="26123" y="65595"/>
                </a:lnTo>
                <a:lnTo>
                  <a:pt x="26123" y="80733"/>
                </a:lnTo>
                <a:lnTo>
                  <a:pt x="83604" y="80733"/>
                </a:lnTo>
                <a:close/>
              </a:path>
              <a:path w="292735" h="283210">
                <a:moveTo>
                  <a:pt x="151523" y="22453"/>
                </a:moveTo>
                <a:lnTo>
                  <a:pt x="149174" y="20180"/>
                </a:lnTo>
                <a:lnTo>
                  <a:pt x="143421" y="20180"/>
                </a:lnTo>
                <a:lnTo>
                  <a:pt x="141071" y="22453"/>
                </a:lnTo>
                <a:lnTo>
                  <a:pt x="141071" y="35737"/>
                </a:lnTo>
                <a:lnTo>
                  <a:pt x="142316" y="37553"/>
                </a:lnTo>
                <a:lnTo>
                  <a:pt x="144233" y="38354"/>
                </a:lnTo>
                <a:lnTo>
                  <a:pt x="146304" y="39204"/>
                </a:lnTo>
                <a:lnTo>
                  <a:pt x="150279" y="37553"/>
                </a:lnTo>
                <a:lnTo>
                  <a:pt x="151523" y="35737"/>
                </a:lnTo>
                <a:lnTo>
                  <a:pt x="151523" y="22453"/>
                </a:lnTo>
                <a:close/>
              </a:path>
              <a:path w="292735" h="283210">
                <a:moveTo>
                  <a:pt x="266471" y="90830"/>
                </a:moveTo>
                <a:lnTo>
                  <a:pt x="256019" y="90830"/>
                </a:lnTo>
                <a:lnTo>
                  <a:pt x="256019" y="116065"/>
                </a:lnTo>
                <a:lnTo>
                  <a:pt x="256019" y="166522"/>
                </a:lnTo>
                <a:lnTo>
                  <a:pt x="245033" y="166522"/>
                </a:lnTo>
                <a:lnTo>
                  <a:pt x="240347" y="171043"/>
                </a:lnTo>
                <a:lnTo>
                  <a:pt x="240347" y="181660"/>
                </a:lnTo>
                <a:lnTo>
                  <a:pt x="177647" y="181660"/>
                </a:lnTo>
                <a:lnTo>
                  <a:pt x="177647" y="171564"/>
                </a:lnTo>
                <a:lnTo>
                  <a:pt x="230555" y="171564"/>
                </a:lnTo>
                <a:lnTo>
                  <a:pt x="232460" y="164477"/>
                </a:lnTo>
                <a:lnTo>
                  <a:pt x="233413" y="163563"/>
                </a:lnTo>
                <a:lnTo>
                  <a:pt x="238239" y="158902"/>
                </a:lnTo>
                <a:lnTo>
                  <a:pt x="245579" y="157073"/>
                </a:lnTo>
                <a:lnTo>
                  <a:pt x="245579" y="146342"/>
                </a:lnTo>
                <a:lnTo>
                  <a:pt x="245579" y="136245"/>
                </a:lnTo>
                <a:lnTo>
                  <a:pt x="245579" y="132676"/>
                </a:lnTo>
                <a:lnTo>
                  <a:pt x="245579" y="125653"/>
                </a:lnTo>
                <a:lnTo>
                  <a:pt x="238074" y="123977"/>
                </a:lnTo>
                <a:lnTo>
                  <a:pt x="232968" y="119037"/>
                </a:lnTo>
                <a:lnTo>
                  <a:pt x="232156" y="118249"/>
                </a:lnTo>
                <a:lnTo>
                  <a:pt x="230416" y="111010"/>
                </a:lnTo>
                <a:lnTo>
                  <a:pt x="209003" y="111010"/>
                </a:lnTo>
                <a:lnTo>
                  <a:pt x="209003" y="136245"/>
                </a:lnTo>
                <a:lnTo>
                  <a:pt x="209003" y="146342"/>
                </a:lnTo>
                <a:lnTo>
                  <a:pt x="188099" y="146342"/>
                </a:lnTo>
                <a:lnTo>
                  <a:pt x="188099" y="136245"/>
                </a:lnTo>
                <a:lnTo>
                  <a:pt x="209003" y="136245"/>
                </a:lnTo>
                <a:lnTo>
                  <a:pt x="209003" y="111010"/>
                </a:lnTo>
                <a:lnTo>
                  <a:pt x="209003" y="100926"/>
                </a:lnTo>
                <a:lnTo>
                  <a:pt x="240347" y="100926"/>
                </a:lnTo>
                <a:lnTo>
                  <a:pt x="240347" y="111810"/>
                </a:lnTo>
                <a:lnTo>
                  <a:pt x="244741" y="116065"/>
                </a:lnTo>
                <a:lnTo>
                  <a:pt x="256019" y="116065"/>
                </a:lnTo>
                <a:lnTo>
                  <a:pt x="256019" y="90830"/>
                </a:lnTo>
                <a:lnTo>
                  <a:pt x="203542" y="90830"/>
                </a:lnTo>
                <a:lnTo>
                  <a:pt x="195859" y="100393"/>
                </a:lnTo>
                <a:lnTo>
                  <a:pt x="186448" y="108458"/>
                </a:lnTo>
                <a:lnTo>
                  <a:pt x="175514" y="114757"/>
                </a:lnTo>
                <a:lnTo>
                  <a:pt x="170891" y="116382"/>
                </a:lnTo>
                <a:lnTo>
                  <a:pt x="170891" y="139814"/>
                </a:lnTo>
                <a:lnTo>
                  <a:pt x="146304" y="163563"/>
                </a:lnTo>
                <a:lnTo>
                  <a:pt x="128460" y="146342"/>
                </a:lnTo>
                <a:lnTo>
                  <a:pt x="121704" y="139814"/>
                </a:lnTo>
                <a:lnTo>
                  <a:pt x="125399" y="136245"/>
                </a:lnTo>
                <a:lnTo>
                  <a:pt x="129095" y="132676"/>
                </a:lnTo>
                <a:lnTo>
                  <a:pt x="141071" y="144246"/>
                </a:lnTo>
                <a:lnTo>
                  <a:pt x="141071" y="132676"/>
                </a:lnTo>
                <a:lnTo>
                  <a:pt x="141071" y="119037"/>
                </a:lnTo>
                <a:lnTo>
                  <a:pt x="141071" y="90830"/>
                </a:lnTo>
                <a:lnTo>
                  <a:pt x="151523" y="90830"/>
                </a:lnTo>
                <a:lnTo>
                  <a:pt x="151523" y="144246"/>
                </a:lnTo>
                <a:lnTo>
                  <a:pt x="163499" y="132676"/>
                </a:lnTo>
                <a:lnTo>
                  <a:pt x="170891" y="139814"/>
                </a:lnTo>
                <a:lnTo>
                  <a:pt x="170891" y="116382"/>
                </a:lnTo>
                <a:lnTo>
                  <a:pt x="163271" y="119037"/>
                </a:lnTo>
                <a:lnTo>
                  <a:pt x="160667" y="109270"/>
                </a:lnTo>
                <a:lnTo>
                  <a:pt x="178117" y="101765"/>
                </a:lnTo>
                <a:lnTo>
                  <a:pt x="191744" y="89522"/>
                </a:lnTo>
                <a:lnTo>
                  <a:pt x="200609" y="73710"/>
                </a:lnTo>
                <a:lnTo>
                  <a:pt x="203771" y="55511"/>
                </a:lnTo>
                <a:lnTo>
                  <a:pt x="203733" y="55321"/>
                </a:lnTo>
                <a:lnTo>
                  <a:pt x="199250" y="33921"/>
                </a:lnTo>
                <a:lnTo>
                  <a:pt x="186918" y="16281"/>
                </a:lnTo>
                <a:lnTo>
                  <a:pt x="177647" y="10248"/>
                </a:lnTo>
                <a:lnTo>
                  <a:pt x="177647" y="80733"/>
                </a:lnTo>
                <a:lnTo>
                  <a:pt x="177647" y="90830"/>
                </a:lnTo>
                <a:lnTo>
                  <a:pt x="167195" y="90830"/>
                </a:lnTo>
                <a:lnTo>
                  <a:pt x="167195" y="80733"/>
                </a:lnTo>
                <a:lnTo>
                  <a:pt x="165722" y="71094"/>
                </a:lnTo>
                <a:lnTo>
                  <a:pt x="161531" y="62445"/>
                </a:lnTo>
                <a:lnTo>
                  <a:pt x="154952" y="55321"/>
                </a:lnTo>
                <a:lnTo>
                  <a:pt x="146354" y="50203"/>
                </a:lnTo>
                <a:lnTo>
                  <a:pt x="137642" y="55321"/>
                </a:lnTo>
                <a:lnTo>
                  <a:pt x="131076" y="62445"/>
                </a:lnTo>
                <a:lnTo>
                  <a:pt x="126873" y="71094"/>
                </a:lnTo>
                <a:lnTo>
                  <a:pt x="125399" y="80733"/>
                </a:lnTo>
                <a:lnTo>
                  <a:pt x="125399" y="90830"/>
                </a:lnTo>
                <a:lnTo>
                  <a:pt x="114947" y="90830"/>
                </a:lnTo>
                <a:lnTo>
                  <a:pt x="114947" y="80733"/>
                </a:lnTo>
                <a:lnTo>
                  <a:pt x="116357" y="69938"/>
                </a:lnTo>
                <a:lnTo>
                  <a:pt x="120408" y="60020"/>
                </a:lnTo>
                <a:lnTo>
                  <a:pt x="126796" y="51396"/>
                </a:lnTo>
                <a:lnTo>
                  <a:pt x="135267" y="44475"/>
                </a:lnTo>
                <a:lnTo>
                  <a:pt x="132346" y="41681"/>
                </a:lnTo>
                <a:lnTo>
                  <a:pt x="130619" y="37833"/>
                </a:lnTo>
                <a:lnTo>
                  <a:pt x="130619" y="16878"/>
                </a:lnTo>
                <a:lnTo>
                  <a:pt x="137655" y="10096"/>
                </a:lnTo>
                <a:lnTo>
                  <a:pt x="154940" y="10096"/>
                </a:lnTo>
                <a:lnTo>
                  <a:pt x="161975" y="16878"/>
                </a:lnTo>
                <a:lnTo>
                  <a:pt x="161975" y="37833"/>
                </a:lnTo>
                <a:lnTo>
                  <a:pt x="160248" y="41681"/>
                </a:lnTo>
                <a:lnTo>
                  <a:pt x="157327" y="44475"/>
                </a:lnTo>
                <a:lnTo>
                  <a:pt x="165798" y="51396"/>
                </a:lnTo>
                <a:lnTo>
                  <a:pt x="172199" y="60020"/>
                </a:lnTo>
                <a:lnTo>
                  <a:pt x="176237" y="69938"/>
                </a:lnTo>
                <a:lnTo>
                  <a:pt x="177647" y="80733"/>
                </a:lnTo>
                <a:lnTo>
                  <a:pt x="177647" y="10248"/>
                </a:lnTo>
                <a:lnTo>
                  <a:pt x="177431" y="10096"/>
                </a:lnTo>
                <a:lnTo>
                  <a:pt x="168656" y="4368"/>
                </a:lnTo>
                <a:lnTo>
                  <a:pt x="146304" y="0"/>
                </a:lnTo>
                <a:lnTo>
                  <a:pt x="123952" y="4368"/>
                </a:lnTo>
                <a:lnTo>
                  <a:pt x="105676" y="16281"/>
                </a:lnTo>
                <a:lnTo>
                  <a:pt x="93345" y="33921"/>
                </a:lnTo>
                <a:lnTo>
                  <a:pt x="88823" y="55511"/>
                </a:lnTo>
                <a:lnTo>
                  <a:pt x="91986" y="73710"/>
                </a:lnTo>
                <a:lnTo>
                  <a:pt x="100863" y="89522"/>
                </a:lnTo>
                <a:lnTo>
                  <a:pt x="114490" y="101765"/>
                </a:lnTo>
                <a:lnTo>
                  <a:pt x="131927" y="109270"/>
                </a:lnTo>
                <a:lnTo>
                  <a:pt x="129324" y="119037"/>
                </a:lnTo>
                <a:lnTo>
                  <a:pt x="117081" y="114757"/>
                </a:lnTo>
                <a:lnTo>
                  <a:pt x="106159" y="108458"/>
                </a:lnTo>
                <a:lnTo>
                  <a:pt x="104495" y="107035"/>
                </a:lnTo>
                <a:lnTo>
                  <a:pt x="104495" y="136245"/>
                </a:lnTo>
                <a:lnTo>
                  <a:pt x="104495" y="146342"/>
                </a:lnTo>
                <a:lnTo>
                  <a:pt x="83604" y="146342"/>
                </a:lnTo>
                <a:lnTo>
                  <a:pt x="83604" y="136245"/>
                </a:lnTo>
                <a:lnTo>
                  <a:pt x="104495" y="136245"/>
                </a:lnTo>
                <a:lnTo>
                  <a:pt x="104495" y="107035"/>
                </a:lnTo>
                <a:lnTo>
                  <a:pt x="97358" y="100926"/>
                </a:lnTo>
                <a:lnTo>
                  <a:pt x="96748" y="100393"/>
                </a:lnTo>
                <a:lnTo>
                  <a:pt x="89052" y="90830"/>
                </a:lnTo>
                <a:lnTo>
                  <a:pt x="26123" y="90830"/>
                </a:lnTo>
                <a:lnTo>
                  <a:pt x="26123" y="196799"/>
                </a:lnTo>
                <a:lnTo>
                  <a:pt x="46240" y="196799"/>
                </a:lnTo>
                <a:lnTo>
                  <a:pt x="52806" y="194170"/>
                </a:lnTo>
                <a:lnTo>
                  <a:pt x="65773" y="181660"/>
                </a:lnTo>
                <a:lnTo>
                  <a:pt x="52247" y="181660"/>
                </a:lnTo>
                <a:lnTo>
                  <a:pt x="52247" y="170764"/>
                </a:lnTo>
                <a:lnTo>
                  <a:pt x="47853" y="166522"/>
                </a:lnTo>
                <a:lnTo>
                  <a:pt x="36576" y="166522"/>
                </a:lnTo>
                <a:lnTo>
                  <a:pt x="36576" y="116065"/>
                </a:lnTo>
                <a:lnTo>
                  <a:pt x="47853" y="116065"/>
                </a:lnTo>
                <a:lnTo>
                  <a:pt x="52247" y="111810"/>
                </a:lnTo>
                <a:lnTo>
                  <a:pt x="52247" y="100926"/>
                </a:lnTo>
                <a:lnTo>
                  <a:pt x="83604" y="100926"/>
                </a:lnTo>
                <a:lnTo>
                  <a:pt x="83604" y="111010"/>
                </a:lnTo>
                <a:lnTo>
                  <a:pt x="62179" y="111010"/>
                </a:lnTo>
                <a:lnTo>
                  <a:pt x="60439" y="118249"/>
                </a:lnTo>
                <a:lnTo>
                  <a:pt x="54521" y="123977"/>
                </a:lnTo>
                <a:lnTo>
                  <a:pt x="47028" y="125653"/>
                </a:lnTo>
                <a:lnTo>
                  <a:pt x="47028" y="156933"/>
                </a:lnTo>
                <a:lnTo>
                  <a:pt x="54521" y="158610"/>
                </a:lnTo>
                <a:lnTo>
                  <a:pt x="60439" y="164325"/>
                </a:lnTo>
                <a:lnTo>
                  <a:pt x="60477" y="164477"/>
                </a:lnTo>
                <a:lnTo>
                  <a:pt x="62179" y="171564"/>
                </a:lnTo>
                <a:lnTo>
                  <a:pt x="148907" y="171564"/>
                </a:lnTo>
                <a:lnTo>
                  <a:pt x="158051" y="173355"/>
                </a:lnTo>
                <a:lnTo>
                  <a:pt x="165531" y="178219"/>
                </a:lnTo>
                <a:lnTo>
                  <a:pt x="170573" y="185445"/>
                </a:lnTo>
                <a:lnTo>
                  <a:pt x="172402" y="194170"/>
                </a:lnTo>
                <a:lnTo>
                  <a:pt x="171894" y="196799"/>
                </a:lnTo>
                <a:lnTo>
                  <a:pt x="170573" y="203111"/>
                </a:lnTo>
                <a:lnTo>
                  <a:pt x="165531" y="210324"/>
                </a:lnTo>
                <a:lnTo>
                  <a:pt x="158051" y="215188"/>
                </a:lnTo>
                <a:lnTo>
                  <a:pt x="148907" y="216979"/>
                </a:lnTo>
                <a:lnTo>
                  <a:pt x="126225" y="216979"/>
                </a:lnTo>
                <a:lnTo>
                  <a:pt x="144513" y="229704"/>
                </a:lnTo>
                <a:lnTo>
                  <a:pt x="150025" y="230403"/>
                </a:lnTo>
                <a:lnTo>
                  <a:pt x="266471" y="187744"/>
                </a:lnTo>
                <a:lnTo>
                  <a:pt x="266471" y="181660"/>
                </a:lnTo>
                <a:lnTo>
                  <a:pt x="266471" y="100926"/>
                </a:lnTo>
                <a:lnTo>
                  <a:pt x="266471" y="90830"/>
                </a:lnTo>
                <a:close/>
              </a:path>
              <a:path w="292735" h="283210">
                <a:moveTo>
                  <a:pt x="266471" y="65595"/>
                </a:moveTo>
                <a:lnTo>
                  <a:pt x="213410" y="65595"/>
                </a:lnTo>
                <a:lnTo>
                  <a:pt x="212572" y="70853"/>
                </a:lnTo>
                <a:lnTo>
                  <a:pt x="211074" y="75933"/>
                </a:lnTo>
                <a:lnTo>
                  <a:pt x="209003" y="80733"/>
                </a:lnTo>
                <a:lnTo>
                  <a:pt x="266471" y="80733"/>
                </a:lnTo>
                <a:lnTo>
                  <a:pt x="266471" y="65595"/>
                </a:lnTo>
                <a:close/>
              </a:path>
              <a:path w="292735" h="283210">
                <a:moveTo>
                  <a:pt x="266471" y="42633"/>
                </a:moveTo>
                <a:lnTo>
                  <a:pt x="264134" y="40373"/>
                </a:lnTo>
                <a:lnTo>
                  <a:pt x="212394" y="40373"/>
                </a:lnTo>
                <a:lnTo>
                  <a:pt x="213588" y="45224"/>
                </a:lnTo>
                <a:lnTo>
                  <a:pt x="214223" y="50292"/>
                </a:lnTo>
                <a:lnTo>
                  <a:pt x="214223" y="55511"/>
                </a:lnTo>
                <a:lnTo>
                  <a:pt x="266471" y="55511"/>
                </a:lnTo>
                <a:lnTo>
                  <a:pt x="266471" y="42633"/>
                </a:lnTo>
                <a:close/>
              </a:path>
              <a:path w="292735" h="283210">
                <a:moveTo>
                  <a:pt x="292595" y="204914"/>
                </a:moveTo>
                <a:lnTo>
                  <a:pt x="290271" y="200621"/>
                </a:lnTo>
                <a:lnTo>
                  <a:pt x="286207" y="197916"/>
                </a:lnTo>
                <a:lnTo>
                  <a:pt x="282143" y="195211"/>
                </a:lnTo>
                <a:lnTo>
                  <a:pt x="277152" y="194627"/>
                </a:lnTo>
                <a:lnTo>
                  <a:pt x="158661" y="238036"/>
                </a:lnTo>
                <a:lnTo>
                  <a:pt x="152361" y="239522"/>
                </a:lnTo>
                <a:lnTo>
                  <a:pt x="145986" y="239471"/>
                </a:lnTo>
                <a:lnTo>
                  <a:pt x="139814" y="237921"/>
                </a:lnTo>
                <a:lnTo>
                  <a:pt x="134124" y="234911"/>
                </a:lnTo>
                <a:lnTo>
                  <a:pt x="108356" y="216979"/>
                </a:lnTo>
                <a:lnTo>
                  <a:pt x="78371" y="216979"/>
                </a:lnTo>
                <a:lnTo>
                  <a:pt x="78371" y="206895"/>
                </a:lnTo>
                <a:lnTo>
                  <a:pt x="156108" y="206895"/>
                </a:lnTo>
                <a:lnTo>
                  <a:pt x="161975" y="201231"/>
                </a:lnTo>
                <a:lnTo>
                  <a:pt x="161975" y="187325"/>
                </a:lnTo>
                <a:lnTo>
                  <a:pt x="156108" y="181660"/>
                </a:lnTo>
                <a:lnTo>
                  <a:pt x="84378" y="181660"/>
                </a:lnTo>
                <a:lnTo>
                  <a:pt x="77825" y="184289"/>
                </a:lnTo>
                <a:lnTo>
                  <a:pt x="65125" y="196545"/>
                </a:lnTo>
                <a:lnTo>
                  <a:pt x="59550" y="200977"/>
                </a:lnTo>
                <a:lnTo>
                  <a:pt x="53263" y="204216"/>
                </a:lnTo>
                <a:lnTo>
                  <a:pt x="46456" y="206209"/>
                </a:lnTo>
                <a:lnTo>
                  <a:pt x="39268" y="206895"/>
                </a:lnTo>
                <a:lnTo>
                  <a:pt x="0" y="206895"/>
                </a:lnTo>
                <a:lnTo>
                  <a:pt x="0" y="267449"/>
                </a:lnTo>
                <a:lnTo>
                  <a:pt x="68643" y="267449"/>
                </a:lnTo>
                <a:lnTo>
                  <a:pt x="116370" y="280466"/>
                </a:lnTo>
                <a:lnTo>
                  <a:pt x="128257" y="282625"/>
                </a:lnTo>
                <a:lnTo>
                  <a:pt x="289242" y="220319"/>
                </a:lnTo>
                <a:lnTo>
                  <a:pt x="292595" y="215226"/>
                </a:lnTo>
                <a:lnTo>
                  <a:pt x="292595" y="204914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1097" y="2355514"/>
            <a:ext cx="3408045" cy="2394585"/>
            <a:chOff x="3671097" y="2355514"/>
            <a:chExt cx="3408045" cy="2394585"/>
          </a:xfrm>
        </p:grpSpPr>
        <p:sp>
          <p:nvSpPr>
            <p:cNvPr id="3" name="object 3"/>
            <p:cNvSpPr/>
            <p:nvPr/>
          </p:nvSpPr>
          <p:spPr>
            <a:xfrm>
              <a:off x="3671097" y="2355514"/>
              <a:ext cx="3407410" cy="2394585"/>
            </a:xfrm>
            <a:custGeom>
              <a:avLst/>
              <a:gdLst/>
              <a:ahLst/>
              <a:cxnLst/>
              <a:rect l="l" t="t" r="r" b="b"/>
              <a:pathLst>
                <a:path w="3407409" h="2394585">
                  <a:moveTo>
                    <a:pt x="2820144" y="2394511"/>
                  </a:moveTo>
                  <a:lnTo>
                    <a:pt x="595467" y="2394511"/>
                  </a:lnTo>
                  <a:lnTo>
                    <a:pt x="506241" y="2224212"/>
                  </a:lnTo>
                  <a:lnTo>
                    <a:pt x="482674" y="2178230"/>
                  </a:lnTo>
                  <a:lnTo>
                    <a:pt x="4549" y="1226308"/>
                  </a:lnTo>
                  <a:lnTo>
                    <a:pt x="0" y="1196507"/>
                  </a:lnTo>
                  <a:lnTo>
                    <a:pt x="4692" y="1168936"/>
                  </a:lnTo>
                  <a:lnTo>
                    <a:pt x="15461" y="1142178"/>
                  </a:lnTo>
                  <a:lnTo>
                    <a:pt x="587173" y="0"/>
                  </a:lnTo>
                  <a:lnTo>
                    <a:pt x="2820144" y="0"/>
                  </a:lnTo>
                  <a:lnTo>
                    <a:pt x="3401338" y="1156048"/>
                  </a:lnTo>
                  <a:lnTo>
                    <a:pt x="3407157" y="1182359"/>
                  </a:lnTo>
                  <a:lnTo>
                    <a:pt x="3406569" y="1206092"/>
                  </a:lnTo>
                  <a:lnTo>
                    <a:pt x="3400815" y="1229493"/>
                  </a:lnTo>
                  <a:lnTo>
                    <a:pt x="3391137" y="1254812"/>
                  </a:lnTo>
                  <a:lnTo>
                    <a:pt x="2820144" y="2394511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59975" y="2355514"/>
              <a:ext cx="2604770" cy="74930"/>
            </a:xfrm>
            <a:custGeom>
              <a:avLst/>
              <a:gdLst/>
              <a:ahLst/>
              <a:cxnLst/>
              <a:rect l="l" t="t" r="r" b="b"/>
              <a:pathLst>
                <a:path w="2604770" h="74930">
                  <a:moveTo>
                    <a:pt x="198294" y="74835"/>
                  </a:moveTo>
                  <a:lnTo>
                    <a:pt x="181659" y="74835"/>
                  </a:lnTo>
                  <a:lnTo>
                    <a:pt x="198294" y="0"/>
                  </a:lnTo>
                  <a:lnTo>
                    <a:pt x="2431265" y="0"/>
                  </a:lnTo>
                  <a:lnTo>
                    <a:pt x="2434318" y="18351"/>
                  </a:lnTo>
                  <a:lnTo>
                    <a:pt x="292816" y="18351"/>
                  </a:lnTo>
                  <a:lnTo>
                    <a:pt x="280079" y="18650"/>
                  </a:lnTo>
                  <a:lnTo>
                    <a:pt x="278222" y="18650"/>
                  </a:lnTo>
                  <a:lnTo>
                    <a:pt x="263115" y="19562"/>
                  </a:lnTo>
                  <a:lnTo>
                    <a:pt x="262452" y="19562"/>
                  </a:lnTo>
                  <a:lnTo>
                    <a:pt x="248771" y="21306"/>
                  </a:lnTo>
                  <a:lnTo>
                    <a:pt x="247952" y="21306"/>
                  </a:lnTo>
                  <a:lnTo>
                    <a:pt x="231470" y="24929"/>
                  </a:lnTo>
                  <a:lnTo>
                    <a:pt x="218886" y="39168"/>
                  </a:lnTo>
                  <a:lnTo>
                    <a:pt x="211235" y="49114"/>
                  </a:lnTo>
                  <a:lnTo>
                    <a:pt x="205408" y="59443"/>
                  </a:lnTo>
                  <a:lnTo>
                    <a:pt x="198294" y="74835"/>
                  </a:lnTo>
                  <a:close/>
                </a:path>
                <a:path w="2604770" h="74930">
                  <a:moveTo>
                    <a:pt x="2434616" y="20144"/>
                  </a:moveTo>
                  <a:lnTo>
                    <a:pt x="1303930" y="20144"/>
                  </a:lnTo>
                  <a:lnTo>
                    <a:pt x="1091583" y="19562"/>
                  </a:lnTo>
                  <a:lnTo>
                    <a:pt x="601754" y="19048"/>
                  </a:lnTo>
                  <a:lnTo>
                    <a:pt x="0" y="18650"/>
                  </a:lnTo>
                  <a:lnTo>
                    <a:pt x="310514" y="18650"/>
                  </a:lnTo>
                  <a:lnTo>
                    <a:pt x="292816" y="18351"/>
                  </a:lnTo>
                  <a:lnTo>
                    <a:pt x="2434318" y="18351"/>
                  </a:lnTo>
                  <a:lnTo>
                    <a:pt x="2434434" y="19048"/>
                  </a:lnTo>
                  <a:lnTo>
                    <a:pt x="2434519" y="19562"/>
                  </a:lnTo>
                  <a:lnTo>
                    <a:pt x="2434616" y="20144"/>
                  </a:lnTo>
                  <a:close/>
                </a:path>
                <a:path w="2604770" h="74930">
                  <a:moveTo>
                    <a:pt x="2604314" y="21306"/>
                  </a:moveTo>
                  <a:lnTo>
                    <a:pt x="2434809" y="21306"/>
                  </a:lnTo>
                  <a:lnTo>
                    <a:pt x="2434616" y="20144"/>
                  </a:lnTo>
                  <a:lnTo>
                    <a:pt x="1283187" y="20144"/>
                  </a:lnTo>
                  <a:lnTo>
                    <a:pt x="2604314" y="21306"/>
                  </a:lnTo>
                  <a:close/>
                </a:path>
                <a:path w="2604770" h="74930">
                  <a:moveTo>
                    <a:pt x="2439559" y="49858"/>
                  </a:moveTo>
                  <a:lnTo>
                    <a:pt x="2429454" y="37608"/>
                  </a:lnTo>
                  <a:lnTo>
                    <a:pt x="2416900" y="28398"/>
                  </a:lnTo>
                  <a:lnTo>
                    <a:pt x="2405633" y="23702"/>
                  </a:lnTo>
                  <a:lnTo>
                    <a:pt x="2393311" y="21990"/>
                  </a:lnTo>
                  <a:lnTo>
                    <a:pt x="2397972" y="21990"/>
                  </a:lnTo>
                  <a:lnTo>
                    <a:pt x="2343272" y="21306"/>
                  </a:lnTo>
                  <a:lnTo>
                    <a:pt x="2434809" y="21306"/>
                  </a:lnTo>
                  <a:lnTo>
                    <a:pt x="2439435" y="49114"/>
                  </a:lnTo>
                  <a:lnTo>
                    <a:pt x="2439559" y="49858"/>
                  </a:lnTo>
                  <a:close/>
                </a:path>
              </a:pathLst>
            </a:custGeom>
            <a:solidFill>
              <a:srgbClr val="BC46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58270" y="4683484"/>
              <a:ext cx="2233295" cy="66675"/>
            </a:xfrm>
            <a:custGeom>
              <a:avLst/>
              <a:gdLst/>
              <a:ahLst/>
              <a:cxnLst/>
              <a:rect l="l" t="t" r="r" b="b"/>
              <a:pathLst>
                <a:path w="2233295" h="66675">
                  <a:moveTo>
                    <a:pt x="2232971" y="66541"/>
                  </a:moveTo>
                  <a:lnTo>
                    <a:pt x="8293" y="66541"/>
                  </a:lnTo>
                  <a:lnTo>
                    <a:pt x="0" y="41564"/>
                  </a:lnTo>
                  <a:lnTo>
                    <a:pt x="2224677" y="49906"/>
                  </a:lnTo>
                  <a:lnTo>
                    <a:pt x="2224677" y="0"/>
                  </a:lnTo>
                  <a:lnTo>
                    <a:pt x="2232971" y="0"/>
                  </a:lnTo>
                  <a:lnTo>
                    <a:pt x="2232971" y="66541"/>
                  </a:lnTo>
                  <a:close/>
                </a:path>
              </a:pathLst>
            </a:custGeom>
            <a:solidFill>
              <a:srgbClr val="C14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32130" y="2654819"/>
              <a:ext cx="355600" cy="732155"/>
            </a:xfrm>
            <a:custGeom>
              <a:avLst/>
              <a:gdLst/>
              <a:ahLst/>
              <a:cxnLst/>
              <a:rect l="l" t="t" r="r" b="b"/>
              <a:pathLst>
                <a:path w="355600" h="732154">
                  <a:moveTo>
                    <a:pt x="89331" y="171602"/>
                  </a:moveTo>
                  <a:lnTo>
                    <a:pt x="70599" y="117690"/>
                  </a:lnTo>
                  <a:lnTo>
                    <a:pt x="47371" y="73672"/>
                  </a:lnTo>
                  <a:lnTo>
                    <a:pt x="17792" y="23596"/>
                  </a:lnTo>
                  <a:lnTo>
                    <a:pt x="241" y="0"/>
                  </a:lnTo>
                  <a:lnTo>
                    <a:pt x="0" y="33604"/>
                  </a:lnTo>
                  <a:lnTo>
                    <a:pt x="3911" y="63931"/>
                  </a:lnTo>
                  <a:lnTo>
                    <a:pt x="12204" y="93472"/>
                  </a:lnTo>
                  <a:lnTo>
                    <a:pt x="25120" y="124688"/>
                  </a:lnTo>
                  <a:lnTo>
                    <a:pt x="40068" y="128066"/>
                  </a:lnTo>
                  <a:lnTo>
                    <a:pt x="48463" y="131660"/>
                  </a:lnTo>
                  <a:lnTo>
                    <a:pt x="53390" y="137693"/>
                  </a:lnTo>
                  <a:lnTo>
                    <a:pt x="57924" y="148386"/>
                  </a:lnTo>
                  <a:lnTo>
                    <a:pt x="74942" y="199529"/>
                  </a:lnTo>
                  <a:lnTo>
                    <a:pt x="85140" y="187083"/>
                  </a:lnTo>
                  <a:lnTo>
                    <a:pt x="89331" y="171602"/>
                  </a:lnTo>
                  <a:close/>
                </a:path>
                <a:path w="355600" h="732154">
                  <a:moveTo>
                    <a:pt x="222148" y="437654"/>
                  </a:moveTo>
                  <a:lnTo>
                    <a:pt x="203403" y="383755"/>
                  </a:lnTo>
                  <a:lnTo>
                    <a:pt x="180174" y="339725"/>
                  </a:lnTo>
                  <a:lnTo>
                    <a:pt x="150609" y="289661"/>
                  </a:lnTo>
                  <a:lnTo>
                    <a:pt x="133045" y="266065"/>
                  </a:lnTo>
                  <a:lnTo>
                    <a:pt x="132791" y="299643"/>
                  </a:lnTo>
                  <a:lnTo>
                    <a:pt x="136702" y="329971"/>
                  </a:lnTo>
                  <a:lnTo>
                    <a:pt x="145008" y="359511"/>
                  </a:lnTo>
                  <a:lnTo>
                    <a:pt x="157924" y="390766"/>
                  </a:lnTo>
                  <a:lnTo>
                    <a:pt x="172859" y="394131"/>
                  </a:lnTo>
                  <a:lnTo>
                    <a:pt x="181254" y="397725"/>
                  </a:lnTo>
                  <a:lnTo>
                    <a:pt x="186182" y="403758"/>
                  </a:lnTo>
                  <a:lnTo>
                    <a:pt x="190715" y="414451"/>
                  </a:lnTo>
                  <a:lnTo>
                    <a:pt x="207733" y="465594"/>
                  </a:lnTo>
                  <a:lnTo>
                    <a:pt x="217982" y="453110"/>
                  </a:lnTo>
                  <a:lnTo>
                    <a:pt x="222148" y="437654"/>
                  </a:lnTo>
                  <a:close/>
                </a:path>
                <a:path w="355600" h="732154">
                  <a:moveTo>
                    <a:pt x="354977" y="703732"/>
                  </a:moveTo>
                  <a:lnTo>
                    <a:pt x="336245" y="649833"/>
                  </a:lnTo>
                  <a:lnTo>
                    <a:pt x="313016" y="605790"/>
                  </a:lnTo>
                  <a:lnTo>
                    <a:pt x="283413" y="555713"/>
                  </a:lnTo>
                  <a:lnTo>
                    <a:pt x="265836" y="532091"/>
                  </a:lnTo>
                  <a:lnTo>
                    <a:pt x="265595" y="565708"/>
                  </a:lnTo>
                  <a:lnTo>
                    <a:pt x="269532" y="596036"/>
                  </a:lnTo>
                  <a:lnTo>
                    <a:pt x="277850" y="625589"/>
                  </a:lnTo>
                  <a:lnTo>
                    <a:pt x="290766" y="656831"/>
                  </a:lnTo>
                  <a:lnTo>
                    <a:pt x="305676" y="660209"/>
                  </a:lnTo>
                  <a:lnTo>
                    <a:pt x="314071" y="663803"/>
                  </a:lnTo>
                  <a:lnTo>
                    <a:pt x="318998" y="669836"/>
                  </a:lnTo>
                  <a:lnTo>
                    <a:pt x="323557" y="680529"/>
                  </a:lnTo>
                  <a:lnTo>
                    <a:pt x="340575" y="731672"/>
                  </a:lnTo>
                  <a:lnTo>
                    <a:pt x="350786" y="719188"/>
                  </a:lnTo>
                  <a:lnTo>
                    <a:pt x="354977" y="703732"/>
                  </a:lnTo>
                  <a:close/>
                </a:path>
              </a:pathLst>
            </a:custGeom>
            <a:solidFill>
              <a:srgbClr val="BE4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99535" y="2388738"/>
              <a:ext cx="89535" cy="200025"/>
            </a:xfrm>
            <a:custGeom>
              <a:avLst/>
              <a:gdLst/>
              <a:ahLst/>
              <a:cxnLst/>
              <a:rect l="l" t="t" r="r" b="b"/>
              <a:pathLst>
                <a:path w="89534" h="200025">
                  <a:moveTo>
                    <a:pt x="74693" y="199578"/>
                  </a:moveTo>
                  <a:lnTo>
                    <a:pt x="57676" y="148432"/>
                  </a:lnTo>
                  <a:lnTo>
                    <a:pt x="24929" y="124742"/>
                  </a:lnTo>
                  <a:lnTo>
                    <a:pt x="24929" y="66542"/>
                  </a:lnTo>
                  <a:lnTo>
                    <a:pt x="0" y="58200"/>
                  </a:lnTo>
                  <a:lnTo>
                    <a:pt x="0" y="0"/>
                  </a:lnTo>
                  <a:lnTo>
                    <a:pt x="33026" y="48244"/>
                  </a:lnTo>
                  <a:lnTo>
                    <a:pt x="70403" y="117735"/>
                  </a:lnTo>
                  <a:lnTo>
                    <a:pt x="89022" y="159258"/>
                  </a:lnTo>
                  <a:lnTo>
                    <a:pt x="89138" y="171634"/>
                  </a:lnTo>
                  <a:lnTo>
                    <a:pt x="84941" y="187089"/>
                  </a:lnTo>
                  <a:lnTo>
                    <a:pt x="74693" y="199578"/>
                  </a:lnTo>
                  <a:close/>
                </a:path>
              </a:pathLst>
            </a:custGeom>
            <a:solidFill>
              <a:srgbClr val="BE4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89305" y="3536111"/>
              <a:ext cx="89535" cy="183515"/>
            </a:xfrm>
            <a:custGeom>
              <a:avLst/>
              <a:gdLst/>
              <a:ahLst/>
              <a:cxnLst/>
              <a:rect l="l" t="t" r="r" b="b"/>
              <a:pathLst>
                <a:path w="89534" h="183514">
                  <a:moveTo>
                    <a:pt x="16587" y="182942"/>
                  </a:moveTo>
                  <a:lnTo>
                    <a:pt x="0" y="149671"/>
                  </a:lnTo>
                  <a:lnTo>
                    <a:pt x="24881" y="141377"/>
                  </a:lnTo>
                  <a:lnTo>
                    <a:pt x="24881" y="91471"/>
                  </a:lnTo>
                  <a:lnTo>
                    <a:pt x="41517" y="91471"/>
                  </a:lnTo>
                  <a:lnTo>
                    <a:pt x="41517" y="66542"/>
                  </a:lnTo>
                  <a:lnTo>
                    <a:pt x="58105" y="66542"/>
                  </a:lnTo>
                  <a:lnTo>
                    <a:pt x="49811" y="33271"/>
                  </a:lnTo>
                  <a:lnTo>
                    <a:pt x="74693" y="24977"/>
                  </a:lnTo>
                  <a:lnTo>
                    <a:pt x="82986" y="0"/>
                  </a:lnTo>
                  <a:lnTo>
                    <a:pt x="87374" y="13535"/>
                  </a:lnTo>
                  <a:lnTo>
                    <a:pt x="89440" y="24977"/>
                  </a:lnTo>
                  <a:lnTo>
                    <a:pt x="89487" y="25239"/>
                  </a:lnTo>
                  <a:lnTo>
                    <a:pt x="88945" y="37014"/>
                  </a:lnTo>
                  <a:lnTo>
                    <a:pt x="85370" y="50764"/>
                  </a:lnTo>
                  <a:lnTo>
                    <a:pt x="82224" y="56865"/>
                  </a:lnTo>
                  <a:lnTo>
                    <a:pt x="79030" y="62967"/>
                  </a:lnTo>
                  <a:lnTo>
                    <a:pt x="65493" y="89374"/>
                  </a:lnTo>
                  <a:lnTo>
                    <a:pt x="61870" y="96238"/>
                  </a:lnTo>
                  <a:lnTo>
                    <a:pt x="58200" y="103101"/>
                  </a:lnTo>
                  <a:lnTo>
                    <a:pt x="50859" y="117163"/>
                  </a:lnTo>
                  <a:lnTo>
                    <a:pt x="47284" y="124170"/>
                  </a:lnTo>
                  <a:lnTo>
                    <a:pt x="36871" y="144272"/>
                  </a:lnTo>
                  <a:lnTo>
                    <a:pt x="30148" y="157173"/>
                  </a:lnTo>
                  <a:lnTo>
                    <a:pt x="23390" y="170064"/>
                  </a:lnTo>
                  <a:lnTo>
                    <a:pt x="16587" y="182942"/>
                  </a:lnTo>
                  <a:close/>
                </a:path>
              </a:pathLst>
            </a:custGeom>
            <a:solidFill>
              <a:srgbClr val="BE4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6416" y="3037284"/>
              <a:ext cx="66399" cy="997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9214" y="2771211"/>
              <a:ext cx="66399" cy="997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2060" y="2505139"/>
              <a:ext cx="66399" cy="998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49339" y="2571685"/>
              <a:ext cx="455295" cy="856615"/>
            </a:xfrm>
            <a:custGeom>
              <a:avLst/>
              <a:gdLst/>
              <a:ahLst/>
              <a:cxnLst/>
              <a:rect l="l" t="t" r="r" b="b"/>
              <a:pathLst>
                <a:path w="455295" h="856614">
                  <a:moveTo>
                    <a:pt x="56819" y="29616"/>
                  </a:moveTo>
                  <a:lnTo>
                    <a:pt x="55067" y="18313"/>
                  </a:lnTo>
                  <a:lnTo>
                    <a:pt x="49809" y="0"/>
                  </a:lnTo>
                  <a:lnTo>
                    <a:pt x="33223" y="0"/>
                  </a:lnTo>
                  <a:lnTo>
                    <a:pt x="33223" y="16637"/>
                  </a:lnTo>
                  <a:lnTo>
                    <a:pt x="0" y="24930"/>
                  </a:lnTo>
                  <a:lnTo>
                    <a:pt x="16586" y="58204"/>
                  </a:lnTo>
                  <a:lnTo>
                    <a:pt x="26174" y="56299"/>
                  </a:lnTo>
                  <a:lnTo>
                    <a:pt x="32829" y="54800"/>
                  </a:lnTo>
                  <a:lnTo>
                    <a:pt x="39662" y="52908"/>
                  </a:lnTo>
                  <a:lnTo>
                    <a:pt x="49809" y="49860"/>
                  </a:lnTo>
                  <a:lnTo>
                    <a:pt x="55067" y="38569"/>
                  </a:lnTo>
                  <a:lnTo>
                    <a:pt x="56819" y="29616"/>
                  </a:lnTo>
                  <a:close/>
                </a:path>
                <a:path w="455295" h="856614">
                  <a:moveTo>
                    <a:pt x="189611" y="295681"/>
                  </a:moveTo>
                  <a:lnTo>
                    <a:pt x="187871" y="284365"/>
                  </a:lnTo>
                  <a:lnTo>
                    <a:pt x="182613" y="266026"/>
                  </a:lnTo>
                  <a:lnTo>
                    <a:pt x="166027" y="266026"/>
                  </a:lnTo>
                  <a:lnTo>
                    <a:pt x="166027" y="282663"/>
                  </a:lnTo>
                  <a:lnTo>
                    <a:pt x="132803" y="291007"/>
                  </a:lnTo>
                  <a:lnTo>
                    <a:pt x="149428" y="324231"/>
                  </a:lnTo>
                  <a:lnTo>
                    <a:pt x="158991" y="322351"/>
                  </a:lnTo>
                  <a:lnTo>
                    <a:pt x="165633" y="320865"/>
                  </a:lnTo>
                  <a:lnTo>
                    <a:pt x="172466" y="318985"/>
                  </a:lnTo>
                  <a:lnTo>
                    <a:pt x="182613" y="315937"/>
                  </a:lnTo>
                  <a:lnTo>
                    <a:pt x="187871" y="304647"/>
                  </a:lnTo>
                  <a:lnTo>
                    <a:pt x="189611" y="295681"/>
                  </a:lnTo>
                  <a:close/>
                </a:path>
                <a:path w="455295" h="856614">
                  <a:moveTo>
                    <a:pt x="322465" y="561721"/>
                  </a:moveTo>
                  <a:lnTo>
                    <a:pt x="320713" y="550418"/>
                  </a:lnTo>
                  <a:lnTo>
                    <a:pt x="315455" y="532104"/>
                  </a:lnTo>
                  <a:lnTo>
                    <a:pt x="298818" y="532104"/>
                  </a:lnTo>
                  <a:lnTo>
                    <a:pt x="298818" y="548728"/>
                  </a:lnTo>
                  <a:lnTo>
                    <a:pt x="265645" y="557034"/>
                  </a:lnTo>
                  <a:lnTo>
                    <a:pt x="282232" y="590296"/>
                  </a:lnTo>
                  <a:lnTo>
                    <a:pt x="291807" y="588429"/>
                  </a:lnTo>
                  <a:lnTo>
                    <a:pt x="298462" y="586943"/>
                  </a:lnTo>
                  <a:lnTo>
                    <a:pt x="305308" y="585063"/>
                  </a:lnTo>
                  <a:lnTo>
                    <a:pt x="315455" y="582002"/>
                  </a:lnTo>
                  <a:lnTo>
                    <a:pt x="320713" y="570687"/>
                  </a:lnTo>
                  <a:lnTo>
                    <a:pt x="322465" y="561721"/>
                  </a:lnTo>
                  <a:close/>
                </a:path>
                <a:path w="455295" h="856614">
                  <a:moveTo>
                    <a:pt x="455256" y="827786"/>
                  </a:moveTo>
                  <a:lnTo>
                    <a:pt x="453504" y="816483"/>
                  </a:lnTo>
                  <a:lnTo>
                    <a:pt x="448259" y="798169"/>
                  </a:lnTo>
                  <a:lnTo>
                    <a:pt x="431660" y="798169"/>
                  </a:lnTo>
                  <a:lnTo>
                    <a:pt x="431660" y="814806"/>
                  </a:lnTo>
                  <a:lnTo>
                    <a:pt x="398437" y="823099"/>
                  </a:lnTo>
                  <a:lnTo>
                    <a:pt x="415074" y="856373"/>
                  </a:lnTo>
                  <a:lnTo>
                    <a:pt x="424637" y="854468"/>
                  </a:lnTo>
                  <a:lnTo>
                    <a:pt x="431266" y="852970"/>
                  </a:lnTo>
                  <a:lnTo>
                    <a:pt x="438111" y="851077"/>
                  </a:lnTo>
                  <a:lnTo>
                    <a:pt x="448259" y="848029"/>
                  </a:lnTo>
                  <a:lnTo>
                    <a:pt x="453504" y="836739"/>
                  </a:lnTo>
                  <a:lnTo>
                    <a:pt x="455256" y="827786"/>
                  </a:lnTo>
                  <a:close/>
                </a:path>
              </a:pathLst>
            </a:custGeom>
            <a:solidFill>
              <a:srgbClr val="BC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8459" y="2388738"/>
              <a:ext cx="50165" cy="83185"/>
            </a:xfrm>
            <a:custGeom>
              <a:avLst/>
              <a:gdLst/>
              <a:ahLst/>
              <a:cxnLst/>
              <a:rect l="l" t="t" r="r" b="b"/>
              <a:pathLst>
                <a:path w="50164" h="83185">
                  <a:moveTo>
                    <a:pt x="16587" y="83177"/>
                  </a:moveTo>
                  <a:lnTo>
                    <a:pt x="0" y="83177"/>
                  </a:lnTo>
                  <a:lnTo>
                    <a:pt x="7040" y="61728"/>
                  </a:lnTo>
                  <a:lnTo>
                    <a:pt x="14639" y="40784"/>
                  </a:lnTo>
                  <a:lnTo>
                    <a:pt x="23212" y="20242"/>
                  </a:lnTo>
                  <a:lnTo>
                    <a:pt x="33175" y="0"/>
                  </a:lnTo>
                  <a:lnTo>
                    <a:pt x="49811" y="24977"/>
                  </a:lnTo>
                  <a:lnTo>
                    <a:pt x="33175" y="24977"/>
                  </a:lnTo>
                  <a:lnTo>
                    <a:pt x="33175" y="41612"/>
                  </a:lnTo>
                  <a:lnTo>
                    <a:pt x="49811" y="49906"/>
                  </a:lnTo>
                  <a:lnTo>
                    <a:pt x="41517" y="66542"/>
                  </a:lnTo>
                  <a:lnTo>
                    <a:pt x="16587" y="66542"/>
                  </a:lnTo>
                  <a:lnTo>
                    <a:pt x="16587" y="83177"/>
                  </a:lnTo>
                  <a:close/>
                </a:path>
              </a:pathLst>
            </a:custGeom>
            <a:solidFill>
              <a:srgbClr val="C76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30161" y="3452981"/>
              <a:ext cx="42545" cy="83185"/>
            </a:xfrm>
            <a:custGeom>
              <a:avLst/>
              <a:gdLst/>
              <a:ahLst/>
              <a:cxnLst/>
              <a:rect l="l" t="t" r="r" b="b"/>
              <a:pathLst>
                <a:path w="42545" h="83185">
                  <a:moveTo>
                    <a:pt x="42130" y="83129"/>
                  </a:moveTo>
                  <a:lnTo>
                    <a:pt x="2397" y="56573"/>
                  </a:lnTo>
                  <a:lnTo>
                    <a:pt x="0" y="38347"/>
                  </a:lnTo>
                  <a:lnTo>
                    <a:pt x="6" y="19656"/>
                  </a:lnTo>
                  <a:lnTo>
                    <a:pt x="661" y="0"/>
                  </a:lnTo>
                  <a:lnTo>
                    <a:pt x="15043" y="19377"/>
                  </a:lnTo>
                  <a:lnTo>
                    <a:pt x="26025" y="39116"/>
                  </a:lnTo>
                  <a:lnTo>
                    <a:pt x="34692" y="60079"/>
                  </a:lnTo>
                  <a:lnTo>
                    <a:pt x="42130" y="83129"/>
                  </a:lnTo>
                  <a:close/>
                </a:path>
              </a:pathLst>
            </a:custGeom>
            <a:solidFill>
              <a:srgbClr val="C248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10395" y="3386487"/>
              <a:ext cx="42545" cy="83185"/>
            </a:xfrm>
            <a:custGeom>
              <a:avLst/>
              <a:gdLst/>
              <a:ahLst/>
              <a:cxnLst/>
              <a:rect l="l" t="t" r="r" b="b"/>
              <a:pathLst>
                <a:path w="42545" h="83185">
                  <a:moveTo>
                    <a:pt x="24881" y="83129"/>
                  </a:moveTo>
                  <a:lnTo>
                    <a:pt x="0" y="83129"/>
                  </a:lnTo>
                  <a:lnTo>
                    <a:pt x="7040" y="61681"/>
                  </a:lnTo>
                  <a:lnTo>
                    <a:pt x="14639" y="40742"/>
                  </a:lnTo>
                  <a:lnTo>
                    <a:pt x="23212" y="20214"/>
                  </a:lnTo>
                  <a:lnTo>
                    <a:pt x="33175" y="0"/>
                  </a:lnTo>
                  <a:lnTo>
                    <a:pt x="41517" y="0"/>
                  </a:lnTo>
                  <a:lnTo>
                    <a:pt x="42410" y="32267"/>
                  </a:lnTo>
                  <a:lnTo>
                    <a:pt x="40975" y="51682"/>
                  </a:lnTo>
                  <a:lnTo>
                    <a:pt x="35652" y="66038"/>
                  </a:lnTo>
                  <a:lnTo>
                    <a:pt x="24881" y="83129"/>
                  </a:lnTo>
                  <a:close/>
                </a:path>
              </a:pathLst>
            </a:custGeom>
            <a:solidFill>
              <a:srgbClr val="CB6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65925" y="3968495"/>
              <a:ext cx="307340" cy="615315"/>
            </a:xfrm>
            <a:custGeom>
              <a:avLst/>
              <a:gdLst/>
              <a:ahLst/>
              <a:cxnLst/>
              <a:rect l="l" t="t" r="r" b="b"/>
              <a:pathLst>
                <a:path w="307340" h="615314">
                  <a:moveTo>
                    <a:pt x="41516" y="532104"/>
                  </a:moveTo>
                  <a:lnTo>
                    <a:pt x="16637" y="532104"/>
                  </a:lnTo>
                  <a:lnTo>
                    <a:pt x="11125" y="543915"/>
                  </a:lnTo>
                  <a:lnTo>
                    <a:pt x="7556" y="556501"/>
                  </a:lnTo>
                  <a:lnTo>
                    <a:pt x="4368" y="577684"/>
                  </a:lnTo>
                  <a:lnTo>
                    <a:pt x="0" y="615226"/>
                  </a:lnTo>
                  <a:lnTo>
                    <a:pt x="14414" y="595858"/>
                  </a:lnTo>
                  <a:lnTo>
                    <a:pt x="25412" y="576110"/>
                  </a:lnTo>
                  <a:lnTo>
                    <a:pt x="34086" y="555155"/>
                  </a:lnTo>
                  <a:lnTo>
                    <a:pt x="41516" y="532104"/>
                  </a:lnTo>
                  <a:close/>
                </a:path>
                <a:path w="307340" h="615314">
                  <a:moveTo>
                    <a:pt x="174320" y="266026"/>
                  </a:moveTo>
                  <a:lnTo>
                    <a:pt x="149440" y="266026"/>
                  </a:lnTo>
                  <a:lnTo>
                    <a:pt x="143916" y="277863"/>
                  </a:lnTo>
                  <a:lnTo>
                    <a:pt x="140360" y="290474"/>
                  </a:lnTo>
                  <a:lnTo>
                    <a:pt x="137185" y="311658"/>
                  </a:lnTo>
                  <a:lnTo>
                    <a:pt x="132842" y="349199"/>
                  </a:lnTo>
                  <a:lnTo>
                    <a:pt x="147231" y="329806"/>
                  </a:lnTo>
                  <a:lnTo>
                    <a:pt x="158216" y="310070"/>
                  </a:lnTo>
                  <a:lnTo>
                    <a:pt x="166878" y="289102"/>
                  </a:lnTo>
                  <a:lnTo>
                    <a:pt x="174320" y="266026"/>
                  </a:lnTo>
                  <a:close/>
                </a:path>
                <a:path w="307340" h="615314">
                  <a:moveTo>
                    <a:pt x="307162" y="0"/>
                  </a:moveTo>
                  <a:lnTo>
                    <a:pt x="282232" y="0"/>
                  </a:lnTo>
                  <a:lnTo>
                    <a:pt x="276720" y="11811"/>
                  </a:lnTo>
                  <a:lnTo>
                    <a:pt x="273151" y="24409"/>
                  </a:lnTo>
                  <a:lnTo>
                    <a:pt x="269976" y="45580"/>
                  </a:lnTo>
                  <a:lnTo>
                    <a:pt x="265645" y="83134"/>
                  </a:lnTo>
                  <a:lnTo>
                    <a:pt x="280060" y="63754"/>
                  </a:lnTo>
                  <a:lnTo>
                    <a:pt x="291058" y="44018"/>
                  </a:lnTo>
                  <a:lnTo>
                    <a:pt x="299720" y="23050"/>
                  </a:lnTo>
                  <a:lnTo>
                    <a:pt x="307162" y="0"/>
                  </a:lnTo>
                  <a:close/>
                </a:path>
              </a:pathLst>
            </a:custGeom>
            <a:solidFill>
              <a:srgbClr val="C150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89305" y="3627582"/>
              <a:ext cx="41910" cy="92075"/>
            </a:xfrm>
            <a:custGeom>
              <a:avLst/>
              <a:gdLst/>
              <a:ahLst/>
              <a:cxnLst/>
              <a:rect l="l" t="t" r="r" b="b"/>
              <a:pathLst>
                <a:path w="41909" h="92075">
                  <a:moveTo>
                    <a:pt x="8293" y="91471"/>
                  </a:moveTo>
                  <a:lnTo>
                    <a:pt x="0" y="58200"/>
                  </a:lnTo>
                  <a:lnTo>
                    <a:pt x="24881" y="49906"/>
                  </a:lnTo>
                  <a:lnTo>
                    <a:pt x="24881" y="0"/>
                  </a:lnTo>
                  <a:lnTo>
                    <a:pt x="41517" y="0"/>
                  </a:lnTo>
                  <a:lnTo>
                    <a:pt x="38457" y="26277"/>
                  </a:lnTo>
                  <a:lnTo>
                    <a:pt x="33342" y="49274"/>
                  </a:lnTo>
                  <a:lnTo>
                    <a:pt x="24008" y="70502"/>
                  </a:lnTo>
                  <a:lnTo>
                    <a:pt x="8293" y="91471"/>
                  </a:lnTo>
                  <a:close/>
                </a:path>
              </a:pathLst>
            </a:custGeom>
            <a:solidFill>
              <a:srgbClr val="BF48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91241" y="4650261"/>
              <a:ext cx="41910" cy="83185"/>
            </a:xfrm>
            <a:custGeom>
              <a:avLst/>
              <a:gdLst/>
              <a:ahLst/>
              <a:cxnLst/>
              <a:rect l="l" t="t" r="r" b="b"/>
              <a:pathLst>
                <a:path w="41909" h="83185">
                  <a:moveTo>
                    <a:pt x="0" y="83129"/>
                  </a:moveTo>
                  <a:lnTo>
                    <a:pt x="8293" y="16587"/>
                  </a:lnTo>
                  <a:lnTo>
                    <a:pt x="24881" y="16587"/>
                  </a:lnTo>
                  <a:lnTo>
                    <a:pt x="24881" y="0"/>
                  </a:lnTo>
                  <a:lnTo>
                    <a:pt x="41517" y="0"/>
                  </a:lnTo>
                  <a:lnTo>
                    <a:pt x="34058" y="23050"/>
                  </a:lnTo>
                  <a:lnTo>
                    <a:pt x="25388" y="44013"/>
                  </a:lnTo>
                  <a:lnTo>
                    <a:pt x="14403" y="63752"/>
                  </a:lnTo>
                  <a:lnTo>
                    <a:pt x="0" y="83129"/>
                  </a:lnTo>
                  <a:close/>
                </a:path>
              </a:pathLst>
            </a:custGeom>
            <a:solidFill>
              <a:srgbClr val="C15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24039" y="4384188"/>
              <a:ext cx="41910" cy="83185"/>
            </a:xfrm>
            <a:custGeom>
              <a:avLst/>
              <a:gdLst/>
              <a:ahLst/>
              <a:cxnLst/>
              <a:rect l="l" t="t" r="r" b="b"/>
              <a:pathLst>
                <a:path w="41909" h="83185">
                  <a:moveTo>
                    <a:pt x="0" y="83129"/>
                  </a:moveTo>
                  <a:lnTo>
                    <a:pt x="8341" y="16635"/>
                  </a:lnTo>
                  <a:lnTo>
                    <a:pt x="24929" y="16635"/>
                  </a:lnTo>
                  <a:lnTo>
                    <a:pt x="24929" y="0"/>
                  </a:lnTo>
                  <a:lnTo>
                    <a:pt x="41517" y="0"/>
                  </a:lnTo>
                  <a:lnTo>
                    <a:pt x="34078" y="23050"/>
                  </a:lnTo>
                  <a:lnTo>
                    <a:pt x="25406" y="44013"/>
                  </a:lnTo>
                  <a:lnTo>
                    <a:pt x="14410" y="63752"/>
                  </a:lnTo>
                  <a:lnTo>
                    <a:pt x="0" y="83129"/>
                  </a:lnTo>
                  <a:close/>
                </a:path>
              </a:pathLst>
            </a:custGeom>
            <a:solidFill>
              <a:srgbClr val="C153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56883" y="3852099"/>
              <a:ext cx="174625" cy="349250"/>
            </a:xfrm>
            <a:custGeom>
              <a:avLst/>
              <a:gdLst/>
              <a:ahLst/>
              <a:cxnLst/>
              <a:rect l="l" t="t" r="r" b="b"/>
              <a:pathLst>
                <a:path w="174625" h="349250">
                  <a:moveTo>
                    <a:pt x="41516" y="266026"/>
                  </a:moveTo>
                  <a:lnTo>
                    <a:pt x="24879" y="266026"/>
                  </a:lnTo>
                  <a:lnTo>
                    <a:pt x="24879" y="282663"/>
                  </a:lnTo>
                  <a:lnTo>
                    <a:pt x="8293" y="282663"/>
                  </a:lnTo>
                  <a:lnTo>
                    <a:pt x="0" y="349199"/>
                  </a:lnTo>
                  <a:lnTo>
                    <a:pt x="14376" y="329806"/>
                  </a:lnTo>
                  <a:lnTo>
                    <a:pt x="25361" y="310057"/>
                  </a:lnTo>
                  <a:lnTo>
                    <a:pt x="34048" y="289090"/>
                  </a:lnTo>
                  <a:lnTo>
                    <a:pt x="41516" y="266026"/>
                  </a:lnTo>
                  <a:close/>
                </a:path>
                <a:path w="174625" h="349250">
                  <a:moveTo>
                    <a:pt x="174307" y="0"/>
                  </a:moveTo>
                  <a:lnTo>
                    <a:pt x="157721" y="0"/>
                  </a:lnTo>
                  <a:lnTo>
                    <a:pt x="157721" y="16586"/>
                  </a:lnTo>
                  <a:lnTo>
                    <a:pt x="141084" y="16586"/>
                  </a:lnTo>
                  <a:lnTo>
                    <a:pt x="132791" y="83121"/>
                  </a:lnTo>
                  <a:lnTo>
                    <a:pt x="147205" y="63754"/>
                  </a:lnTo>
                  <a:lnTo>
                    <a:pt x="158203" y="44005"/>
                  </a:lnTo>
                  <a:lnTo>
                    <a:pt x="166878" y="23050"/>
                  </a:lnTo>
                  <a:lnTo>
                    <a:pt x="174307" y="0"/>
                  </a:lnTo>
                  <a:close/>
                </a:path>
              </a:pathLst>
            </a:custGeom>
            <a:solidFill>
              <a:srgbClr val="C15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01669" y="3810481"/>
              <a:ext cx="448309" cy="881380"/>
            </a:xfrm>
            <a:custGeom>
              <a:avLst/>
              <a:gdLst/>
              <a:ahLst/>
              <a:cxnLst/>
              <a:rect l="l" t="t" r="r" b="b"/>
              <a:pathLst>
                <a:path w="448310" h="881379">
                  <a:moveTo>
                    <a:pt x="49809" y="66548"/>
                  </a:moveTo>
                  <a:lnTo>
                    <a:pt x="33223" y="58204"/>
                  </a:lnTo>
                  <a:lnTo>
                    <a:pt x="28028" y="28600"/>
                  </a:lnTo>
                  <a:lnTo>
                    <a:pt x="24930" y="0"/>
                  </a:lnTo>
                  <a:lnTo>
                    <a:pt x="0" y="0"/>
                  </a:lnTo>
                  <a:lnTo>
                    <a:pt x="33223" y="83185"/>
                  </a:lnTo>
                  <a:lnTo>
                    <a:pt x="49809" y="66548"/>
                  </a:lnTo>
                  <a:close/>
                </a:path>
                <a:path w="448310" h="881379">
                  <a:moveTo>
                    <a:pt x="182651" y="332613"/>
                  </a:moveTo>
                  <a:lnTo>
                    <a:pt x="166027" y="324281"/>
                  </a:lnTo>
                  <a:lnTo>
                    <a:pt x="160870" y="294678"/>
                  </a:lnTo>
                  <a:lnTo>
                    <a:pt x="157734" y="266077"/>
                  </a:lnTo>
                  <a:lnTo>
                    <a:pt x="132842" y="266077"/>
                  </a:lnTo>
                  <a:lnTo>
                    <a:pt x="166027" y="349199"/>
                  </a:lnTo>
                  <a:lnTo>
                    <a:pt x="182651" y="332613"/>
                  </a:lnTo>
                  <a:close/>
                </a:path>
                <a:path w="448310" h="881379">
                  <a:moveTo>
                    <a:pt x="315455" y="598639"/>
                  </a:moveTo>
                  <a:lnTo>
                    <a:pt x="298869" y="590346"/>
                  </a:lnTo>
                  <a:lnTo>
                    <a:pt x="293674" y="560705"/>
                  </a:lnTo>
                  <a:lnTo>
                    <a:pt x="290576" y="532142"/>
                  </a:lnTo>
                  <a:lnTo>
                    <a:pt x="265645" y="532142"/>
                  </a:lnTo>
                  <a:lnTo>
                    <a:pt x="298869" y="615276"/>
                  </a:lnTo>
                  <a:lnTo>
                    <a:pt x="315455" y="598639"/>
                  </a:lnTo>
                  <a:close/>
                </a:path>
                <a:path w="448310" h="881379">
                  <a:moveTo>
                    <a:pt x="448297" y="864717"/>
                  </a:moveTo>
                  <a:lnTo>
                    <a:pt x="431660" y="856373"/>
                  </a:lnTo>
                  <a:lnTo>
                    <a:pt x="426466" y="826770"/>
                  </a:lnTo>
                  <a:lnTo>
                    <a:pt x="423367" y="798169"/>
                  </a:lnTo>
                  <a:lnTo>
                    <a:pt x="398487" y="798169"/>
                  </a:lnTo>
                  <a:lnTo>
                    <a:pt x="431660" y="881354"/>
                  </a:lnTo>
                  <a:lnTo>
                    <a:pt x="448297" y="864717"/>
                  </a:lnTo>
                  <a:close/>
                </a:path>
              </a:pathLst>
            </a:custGeom>
            <a:solidFill>
              <a:srgbClr val="BE4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32486" y="3785551"/>
              <a:ext cx="432434" cy="864869"/>
            </a:xfrm>
            <a:custGeom>
              <a:avLst/>
              <a:gdLst/>
              <a:ahLst/>
              <a:cxnLst/>
              <a:rect l="l" t="t" r="r" b="b"/>
              <a:pathLst>
                <a:path w="432434" h="864870">
                  <a:moveTo>
                    <a:pt x="33439" y="798169"/>
                  </a:moveTo>
                  <a:lnTo>
                    <a:pt x="8559" y="798169"/>
                  </a:lnTo>
                  <a:lnTo>
                    <a:pt x="266" y="806513"/>
                  </a:lnTo>
                  <a:lnTo>
                    <a:pt x="0" y="835621"/>
                  </a:lnTo>
                  <a:lnTo>
                    <a:pt x="63" y="850163"/>
                  </a:lnTo>
                  <a:lnTo>
                    <a:pt x="266" y="864717"/>
                  </a:lnTo>
                  <a:lnTo>
                    <a:pt x="11290" y="853135"/>
                  </a:lnTo>
                  <a:lnTo>
                    <a:pt x="18427" y="842352"/>
                  </a:lnTo>
                  <a:lnTo>
                    <a:pt x="24777" y="826109"/>
                  </a:lnTo>
                  <a:lnTo>
                    <a:pt x="33439" y="798169"/>
                  </a:lnTo>
                  <a:close/>
                </a:path>
                <a:path w="432434" h="864870">
                  <a:moveTo>
                    <a:pt x="166281" y="532142"/>
                  </a:moveTo>
                  <a:lnTo>
                    <a:pt x="141363" y="532142"/>
                  </a:lnTo>
                  <a:lnTo>
                    <a:pt x="133057" y="540448"/>
                  </a:lnTo>
                  <a:lnTo>
                    <a:pt x="132816" y="569544"/>
                  </a:lnTo>
                  <a:lnTo>
                    <a:pt x="133057" y="598639"/>
                  </a:lnTo>
                  <a:lnTo>
                    <a:pt x="144094" y="587070"/>
                  </a:lnTo>
                  <a:lnTo>
                    <a:pt x="151231" y="576287"/>
                  </a:lnTo>
                  <a:lnTo>
                    <a:pt x="157594" y="560057"/>
                  </a:lnTo>
                  <a:lnTo>
                    <a:pt x="166281" y="532142"/>
                  </a:lnTo>
                  <a:close/>
                </a:path>
                <a:path w="432434" h="864870">
                  <a:moveTo>
                    <a:pt x="299085" y="266077"/>
                  </a:moveTo>
                  <a:lnTo>
                    <a:pt x="274205" y="266077"/>
                  </a:lnTo>
                  <a:lnTo>
                    <a:pt x="265912" y="274370"/>
                  </a:lnTo>
                  <a:lnTo>
                    <a:pt x="265696" y="288925"/>
                  </a:lnTo>
                  <a:lnTo>
                    <a:pt x="265620" y="303466"/>
                  </a:lnTo>
                  <a:lnTo>
                    <a:pt x="265696" y="318020"/>
                  </a:lnTo>
                  <a:lnTo>
                    <a:pt x="265912" y="332574"/>
                  </a:lnTo>
                  <a:lnTo>
                    <a:pt x="276910" y="321017"/>
                  </a:lnTo>
                  <a:lnTo>
                    <a:pt x="284035" y="310248"/>
                  </a:lnTo>
                  <a:lnTo>
                    <a:pt x="290385" y="294005"/>
                  </a:lnTo>
                  <a:lnTo>
                    <a:pt x="299085" y="266077"/>
                  </a:lnTo>
                  <a:close/>
                </a:path>
                <a:path w="432434" h="864870">
                  <a:moveTo>
                    <a:pt x="431927" y="0"/>
                  </a:moveTo>
                  <a:lnTo>
                    <a:pt x="406996" y="0"/>
                  </a:lnTo>
                  <a:lnTo>
                    <a:pt x="398703" y="8343"/>
                  </a:lnTo>
                  <a:lnTo>
                    <a:pt x="398462" y="37439"/>
                  </a:lnTo>
                  <a:lnTo>
                    <a:pt x="398703" y="66548"/>
                  </a:lnTo>
                  <a:lnTo>
                    <a:pt x="409740" y="54965"/>
                  </a:lnTo>
                  <a:lnTo>
                    <a:pt x="416877" y="44183"/>
                  </a:lnTo>
                  <a:lnTo>
                    <a:pt x="423240" y="27940"/>
                  </a:lnTo>
                  <a:lnTo>
                    <a:pt x="431927" y="0"/>
                  </a:lnTo>
                  <a:close/>
                </a:path>
              </a:pathLst>
            </a:custGeom>
            <a:solidFill>
              <a:srgbClr val="BE4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57632" y="2505150"/>
              <a:ext cx="431800" cy="881380"/>
            </a:xfrm>
            <a:custGeom>
              <a:avLst/>
              <a:gdLst/>
              <a:ahLst/>
              <a:cxnLst/>
              <a:rect l="l" t="t" r="r" b="b"/>
              <a:pathLst>
                <a:path w="431800" h="881379">
                  <a:moveTo>
                    <a:pt x="33223" y="66535"/>
                  </a:moveTo>
                  <a:lnTo>
                    <a:pt x="29311" y="47320"/>
                  </a:lnTo>
                  <a:lnTo>
                    <a:pt x="22136" y="30784"/>
                  </a:lnTo>
                  <a:lnTo>
                    <a:pt x="12192" y="15481"/>
                  </a:lnTo>
                  <a:lnTo>
                    <a:pt x="0" y="0"/>
                  </a:lnTo>
                  <a:lnTo>
                    <a:pt x="1054" y="22453"/>
                  </a:lnTo>
                  <a:lnTo>
                    <a:pt x="4203" y="42456"/>
                  </a:lnTo>
                  <a:lnTo>
                    <a:pt x="9398" y="62026"/>
                  </a:lnTo>
                  <a:lnTo>
                    <a:pt x="16586" y="83172"/>
                  </a:lnTo>
                  <a:lnTo>
                    <a:pt x="33223" y="66535"/>
                  </a:lnTo>
                  <a:close/>
                </a:path>
                <a:path w="431800" h="881379">
                  <a:moveTo>
                    <a:pt x="166027" y="332562"/>
                  </a:moveTo>
                  <a:lnTo>
                    <a:pt x="162115" y="313372"/>
                  </a:lnTo>
                  <a:lnTo>
                    <a:pt x="154940" y="296824"/>
                  </a:lnTo>
                  <a:lnTo>
                    <a:pt x="145021" y="281533"/>
                  </a:lnTo>
                  <a:lnTo>
                    <a:pt x="132842" y="266065"/>
                  </a:lnTo>
                  <a:lnTo>
                    <a:pt x="133908" y="288518"/>
                  </a:lnTo>
                  <a:lnTo>
                    <a:pt x="137045" y="308521"/>
                  </a:lnTo>
                  <a:lnTo>
                    <a:pt x="142240" y="328079"/>
                  </a:lnTo>
                  <a:lnTo>
                    <a:pt x="149440" y="349199"/>
                  </a:lnTo>
                  <a:lnTo>
                    <a:pt x="166027" y="332562"/>
                  </a:lnTo>
                  <a:close/>
                </a:path>
                <a:path w="431800" h="881379">
                  <a:moveTo>
                    <a:pt x="298869" y="598639"/>
                  </a:moveTo>
                  <a:lnTo>
                    <a:pt x="294957" y="579424"/>
                  </a:lnTo>
                  <a:lnTo>
                    <a:pt x="287782" y="562889"/>
                  </a:lnTo>
                  <a:lnTo>
                    <a:pt x="277837" y="547598"/>
                  </a:lnTo>
                  <a:lnTo>
                    <a:pt x="265645" y="532142"/>
                  </a:lnTo>
                  <a:lnTo>
                    <a:pt x="266700" y="554596"/>
                  </a:lnTo>
                  <a:lnTo>
                    <a:pt x="269849" y="574598"/>
                  </a:lnTo>
                  <a:lnTo>
                    <a:pt x="275031" y="594156"/>
                  </a:lnTo>
                  <a:lnTo>
                    <a:pt x="282232" y="615264"/>
                  </a:lnTo>
                  <a:lnTo>
                    <a:pt x="298869" y="598639"/>
                  </a:lnTo>
                  <a:close/>
                </a:path>
                <a:path w="431800" h="881379">
                  <a:moveTo>
                    <a:pt x="431673" y="864704"/>
                  </a:moveTo>
                  <a:lnTo>
                    <a:pt x="427761" y="845489"/>
                  </a:lnTo>
                  <a:lnTo>
                    <a:pt x="420573" y="828954"/>
                  </a:lnTo>
                  <a:lnTo>
                    <a:pt x="410641" y="813650"/>
                  </a:lnTo>
                  <a:lnTo>
                    <a:pt x="398449" y="798169"/>
                  </a:lnTo>
                  <a:lnTo>
                    <a:pt x="399503" y="820623"/>
                  </a:lnTo>
                  <a:lnTo>
                    <a:pt x="402653" y="840625"/>
                  </a:lnTo>
                  <a:lnTo>
                    <a:pt x="407860" y="860196"/>
                  </a:lnTo>
                  <a:lnTo>
                    <a:pt x="415074" y="881341"/>
                  </a:lnTo>
                  <a:lnTo>
                    <a:pt x="431673" y="864704"/>
                  </a:lnTo>
                  <a:close/>
                </a:path>
              </a:pathLst>
            </a:custGeom>
            <a:solidFill>
              <a:srgbClr val="C1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24464" y="2471915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4" h="50164">
                  <a:moveTo>
                    <a:pt x="33175" y="49858"/>
                  </a:moveTo>
                  <a:lnTo>
                    <a:pt x="0" y="41564"/>
                  </a:lnTo>
                  <a:lnTo>
                    <a:pt x="8293" y="0"/>
                  </a:lnTo>
                  <a:lnTo>
                    <a:pt x="24881" y="0"/>
                  </a:lnTo>
                  <a:lnTo>
                    <a:pt x="33175" y="49858"/>
                  </a:lnTo>
                  <a:close/>
                </a:path>
              </a:pathLst>
            </a:custGeom>
            <a:solidFill>
              <a:srgbClr val="B938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03220" y="619490"/>
            <a:ext cx="463740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00" dirty="0">
                <a:solidFill>
                  <a:srgbClr val="C13125"/>
                </a:solidFill>
              </a:rPr>
              <a:t>Go-</a:t>
            </a:r>
            <a:r>
              <a:rPr spc="250" dirty="0">
                <a:solidFill>
                  <a:srgbClr val="C13125"/>
                </a:solidFill>
              </a:rPr>
              <a:t>to-</a:t>
            </a:r>
            <a:r>
              <a:rPr spc="350" dirty="0">
                <a:solidFill>
                  <a:srgbClr val="C13125"/>
                </a:solidFill>
              </a:rPr>
              <a:t>Market</a:t>
            </a:r>
            <a:r>
              <a:rPr spc="254" dirty="0">
                <a:solidFill>
                  <a:srgbClr val="C13125"/>
                </a:solidFill>
              </a:rPr>
              <a:t> </a:t>
            </a:r>
            <a:r>
              <a:rPr spc="330" dirty="0">
                <a:solidFill>
                  <a:srgbClr val="C13125"/>
                </a:solidFill>
              </a:rPr>
              <a:t>Approach</a:t>
            </a: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301509" y="1367913"/>
            <a:ext cx="4156075" cy="4749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sz="1000" b="1" spc="155" dirty="0">
                <a:solidFill>
                  <a:srgbClr val="F16629"/>
                </a:solidFill>
                <a:latin typeface="Trebuchet MS"/>
                <a:cs typeface="Trebuchet MS"/>
              </a:rPr>
              <a:t>Geographic</a:t>
            </a:r>
            <a:r>
              <a:rPr sz="1000" b="1" spc="17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30" dirty="0">
                <a:solidFill>
                  <a:srgbClr val="F16629"/>
                </a:solidFill>
                <a:latin typeface="Trebuchet MS"/>
                <a:cs typeface="Trebuchet MS"/>
              </a:rPr>
              <a:t>Focus</a:t>
            </a:r>
            <a:endParaRPr sz="1000">
              <a:latin typeface="Trebuchet MS"/>
              <a:cs typeface="Trebuchet MS"/>
            </a:endParaRPr>
          </a:p>
          <a:p>
            <a:pPr marL="12065" marR="5080" algn="ctr">
              <a:lnSpc>
                <a:spcPts val="1150"/>
              </a:lnSpc>
              <a:spcBef>
                <a:spcPts val="55"/>
              </a:spcBef>
            </a:pPr>
            <a:r>
              <a:rPr sz="1000" dirty="0">
                <a:latin typeface="Trebuchet MS"/>
                <a:cs typeface="Trebuchet MS"/>
              </a:rPr>
              <a:t>Top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125" dirty="0">
                <a:latin typeface="Trebuchet MS"/>
                <a:cs typeface="Trebuchet MS"/>
              </a:rPr>
              <a:t>5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Indian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125" dirty="0">
                <a:latin typeface="Trebuchet MS"/>
                <a:cs typeface="Trebuchet MS"/>
              </a:rPr>
              <a:t>metros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330" dirty="0">
                <a:latin typeface="Trebuchet MS"/>
                <a:cs typeface="Trebuchet MS"/>
              </a:rPr>
              <a:t>+</a:t>
            </a:r>
            <a:r>
              <a:rPr sz="1000" spc="105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rural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60" dirty="0">
                <a:latin typeface="Trebuchet MS"/>
                <a:cs typeface="Trebuchet MS"/>
              </a:rPr>
              <a:t>Tamil</a:t>
            </a:r>
            <a:r>
              <a:rPr sz="1000" spc="105" dirty="0">
                <a:latin typeface="Trebuchet MS"/>
                <a:cs typeface="Trebuchet MS"/>
              </a:rPr>
              <a:t> Nadu,</a:t>
            </a:r>
            <a:r>
              <a:rPr sz="1000" spc="130" dirty="0">
                <a:latin typeface="Trebuchet MS"/>
                <a:cs typeface="Trebuchet MS"/>
              </a:rPr>
              <a:t> </a:t>
            </a:r>
            <a:r>
              <a:rPr sz="1000" spc="114" dirty="0">
                <a:latin typeface="Trebuchet MS"/>
                <a:cs typeface="Trebuchet MS"/>
              </a:rPr>
              <a:t>expanding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65" dirty="0">
                <a:latin typeface="Trebuchet MS"/>
                <a:cs typeface="Trebuchet MS"/>
              </a:rPr>
              <a:t>later</a:t>
            </a:r>
            <a:r>
              <a:rPr sz="1000" spc="160" dirty="0">
                <a:latin typeface="Trebuchet MS"/>
                <a:cs typeface="Trebuchet MS"/>
              </a:rPr>
              <a:t> </a:t>
            </a:r>
            <a:r>
              <a:rPr sz="1000" spc="30" dirty="0">
                <a:latin typeface="Trebuchet MS"/>
                <a:cs typeface="Trebuchet MS"/>
              </a:rPr>
              <a:t>to </a:t>
            </a:r>
            <a:r>
              <a:rPr sz="1000" spc="120" dirty="0">
                <a:latin typeface="Trebuchet MS"/>
                <a:cs typeface="Trebuchet MS"/>
              </a:rPr>
              <a:t>Karnataka</a:t>
            </a:r>
            <a:r>
              <a:rPr sz="1000" spc="140" dirty="0">
                <a:latin typeface="Trebuchet MS"/>
                <a:cs typeface="Trebuchet MS"/>
              </a:rPr>
              <a:t> </a:t>
            </a:r>
            <a:r>
              <a:rPr sz="1000" spc="120" dirty="0">
                <a:latin typeface="Trebuchet MS"/>
                <a:cs typeface="Trebuchet MS"/>
              </a:rPr>
              <a:t>and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120" dirty="0">
                <a:latin typeface="Trebuchet MS"/>
                <a:cs typeface="Trebuchet MS"/>
              </a:rPr>
              <a:t>Maharashtra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87890" y="2262767"/>
            <a:ext cx="2158365" cy="7594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9525" algn="r">
              <a:lnSpc>
                <a:spcPts val="1175"/>
              </a:lnSpc>
              <a:spcBef>
                <a:spcPts val="125"/>
              </a:spcBef>
            </a:pPr>
            <a:r>
              <a:rPr sz="1000" b="1" spc="140" dirty="0">
                <a:solidFill>
                  <a:srgbClr val="F16629"/>
                </a:solidFill>
                <a:latin typeface="Trebuchet MS"/>
                <a:cs typeface="Trebuchet MS"/>
              </a:rPr>
              <a:t>Digital</a:t>
            </a:r>
            <a:r>
              <a:rPr sz="1000" b="1" spc="16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75" dirty="0">
                <a:solidFill>
                  <a:srgbClr val="F16629"/>
                </a:solidFill>
                <a:latin typeface="Trebuchet MS"/>
                <a:cs typeface="Trebuchet MS"/>
              </a:rPr>
              <a:t>Marketing</a:t>
            </a:r>
            <a:r>
              <a:rPr sz="1000" b="1" spc="16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45" dirty="0">
                <a:solidFill>
                  <a:srgbClr val="F16629"/>
                </a:solidFill>
                <a:latin typeface="Trebuchet MS"/>
                <a:cs typeface="Trebuchet MS"/>
              </a:rPr>
              <a:t>Channels</a:t>
            </a:r>
            <a:endParaRPr sz="1000">
              <a:latin typeface="Trebuchet MS"/>
              <a:cs typeface="Trebuchet MS"/>
            </a:endParaRPr>
          </a:p>
          <a:p>
            <a:pPr marL="12700" marR="5080" indent="490220" algn="r">
              <a:lnSpc>
                <a:spcPct val="93400"/>
              </a:lnSpc>
              <a:spcBef>
                <a:spcPts val="55"/>
              </a:spcBef>
            </a:pPr>
            <a:r>
              <a:rPr sz="1000" spc="110" dirty="0">
                <a:latin typeface="Trebuchet MS"/>
                <a:cs typeface="Trebuchet MS"/>
              </a:rPr>
              <a:t>Google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Ads,</a:t>
            </a:r>
            <a:r>
              <a:rPr sz="1000" spc="105" dirty="0">
                <a:latin typeface="Trebuchet MS"/>
                <a:cs typeface="Trebuchet MS"/>
              </a:rPr>
              <a:t> Instagram, </a:t>
            </a:r>
            <a:r>
              <a:rPr sz="1000" spc="95" dirty="0">
                <a:latin typeface="Trebuchet MS"/>
                <a:cs typeface="Trebuchet MS"/>
              </a:rPr>
              <a:t>Facebook,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70" dirty="0">
                <a:latin typeface="Trebuchet MS"/>
                <a:cs typeface="Trebuchet MS"/>
              </a:rPr>
              <a:t>YouTube,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70" dirty="0">
                <a:latin typeface="Trebuchet MS"/>
                <a:cs typeface="Trebuchet MS"/>
              </a:rPr>
              <a:t>LinkedIn, </a:t>
            </a:r>
            <a:r>
              <a:rPr sz="1000" spc="125" dirty="0">
                <a:latin typeface="Trebuchet MS"/>
                <a:cs typeface="Trebuchet MS"/>
              </a:rPr>
              <a:t>SEO,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105" dirty="0">
                <a:latin typeface="Trebuchet MS"/>
                <a:cs typeface="Trebuchet MS"/>
              </a:rPr>
              <a:t>Email</a:t>
            </a:r>
            <a:r>
              <a:rPr sz="1000" spc="90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Marketing,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40" dirty="0">
                <a:latin typeface="Trebuchet MS"/>
                <a:cs typeface="Trebuchet MS"/>
              </a:rPr>
              <a:t>Affiliate</a:t>
            </a:r>
            <a:endParaRPr sz="1000">
              <a:latin typeface="Trebuchet MS"/>
              <a:cs typeface="Trebuchet MS"/>
            </a:endParaRPr>
          </a:p>
          <a:p>
            <a:pPr marR="5080" algn="r">
              <a:lnSpc>
                <a:spcPts val="1155"/>
              </a:lnSpc>
            </a:pPr>
            <a:r>
              <a:rPr sz="1000" spc="95" dirty="0">
                <a:latin typeface="Trebuchet MS"/>
                <a:cs typeface="Trebuchet MS"/>
              </a:rPr>
              <a:t>Marketing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6788" y="3686397"/>
            <a:ext cx="2152015" cy="897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1175"/>
              </a:lnSpc>
              <a:spcBef>
                <a:spcPts val="125"/>
              </a:spcBef>
            </a:pPr>
            <a:r>
              <a:rPr sz="1000" b="1" spc="145" dirty="0">
                <a:solidFill>
                  <a:srgbClr val="F16629"/>
                </a:solidFill>
                <a:latin typeface="Trebuchet MS"/>
                <a:cs typeface="Trebuchet MS"/>
              </a:rPr>
              <a:t>Physical</a:t>
            </a:r>
            <a:r>
              <a:rPr sz="1000" b="1" spc="17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65" dirty="0">
                <a:solidFill>
                  <a:srgbClr val="F16629"/>
                </a:solidFill>
                <a:latin typeface="Trebuchet MS"/>
                <a:cs typeface="Trebuchet MS"/>
              </a:rPr>
              <a:t>Marketing</a:t>
            </a:r>
            <a:endParaRPr sz="1000">
              <a:latin typeface="Trebuchet MS"/>
              <a:cs typeface="Trebuchet MS"/>
            </a:endParaRPr>
          </a:p>
          <a:p>
            <a:pPr marL="12700" marR="6985" indent="1415415" algn="r">
              <a:lnSpc>
                <a:spcPct val="93400"/>
              </a:lnSpc>
              <a:spcBef>
                <a:spcPts val="55"/>
              </a:spcBef>
            </a:pPr>
            <a:r>
              <a:rPr sz="1000" b="1" spc="145" dirty="0">
                <a:solidFill>
                  <a:srgbClr val="F16629"/>
                </a:solidFill>
                <a:latin typeface="Trebuchet MS"/>
                <a:cs typeface="Trebuchet MS"/>
              </a:rPr>
              <a:t>Channels </a:t>
            </a:r>
            <a:r>
              <a:rPr sz="1000" spc="90" dirty="0">
                <a:latin typeface="Trebuchet MS"/>
                <a:cs typeface="Trebuchet MS"/>
              </a:rPr>
              <a:t>Health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expos,</a:t>
            </a:r>
            <a:r>
              <a:rPr sz="1000" spc="120" dirty="0">
                <a:latin typeface="Trebuchet MS"/>
                <a:cs typeface="Trebuchet MS"/>
              </a:rPr>
              <a:t> Newspaper</a:t>
            </a:r>
            <a:r>
              <a:rPr sz="1000" spc="155" dirty="0">
                <a:latin typeface="Trebuchet MS"/>
                <a:cs typeface="Trebuchet MS"/>
              </a:rPr>
              <a:t> </a:t>
            </a:r>
            <a:r>
              <a:rPr sz="1000" spc="75" dirty="0">
                <a:latin typeface="Trebuchet MS"/>
                <a:cs typeface="Trebuchet MS"/>
              </a:rPr>
              <a:t>ads, </a:t>
            </a:r>
            <a:r>
              <a:rPr sz="1000" spc="90" dirty="0">
                <a:latin typeface="Trebuchet MS"/>
                <a:cs typeface="Trebuchet MS"/>
              </a:rPr>
              <a:t>Hospital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70" dirty="0">
                <a:latin typeface="Trebuchet MS"/>
                <a:cs typeface="Trebuchet MS"/>
              </a:rPr>
              <a:t>flyers,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Trade</a:t>
            </a:r>
            <a:r>
              <a:rPr sz="1000" spc="140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shows,</a:t>
            </a:r>
            <a:endParaRPr sz="1000">
              <a:latin typeface="Trebuchet MS"/>
              <a:cs typeface="Trebuchet MS"/>
            </a:endParaRPr>
          </a:p>
          <a:p>
            <a:pPr marR="6985" algn="r">
              <a:lnSpc>
                <a:spcPts val="1095"/>
              </a:lnSpc>
            </a:pPr>
            <a:r>
              <a:rPr sz="1000" spc="105" dirty="0">
                <a:latin typeface="Trebuchet MS"/>
                <a:cs typeface="Trebuchet MS"/>
              </a:rPr>
              <a:t>Event</a:t>
            </a:r>
            <a:r>
              <a:rPr sz="1000" spc="110" dirty="0">
                <a:latin typeface="Trebuchet MS"/>
                <a:cs typeface="Trebuchet MS"/>
              </a:rPr>
              <a:t> sponsorships,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Pop-</a:t>
            </a:r>
            <a:r>
              <a:rPr sz="1000" spc="80" dirty="0">
                <a:latin typeface="Trebuchet MS"/>
                <a:cs typeface="Trebuchet MS"/>
              </a:rPr>
              <a:t>up</a:t>
            </a:r>
            <a:endParaRPr sz="1000">
              <a:latin typeface="Trebuchet MS"/>
              <a:cs typeface="Trebuchet MS"/>
            </a:endParaRPr>
          </a:p>
          <a:p>
            <a:pPr marR="5080" algn="r">
              <a:lnSpc>
                <a:spcPts val="1145"/>
              </a:lnSpc>
            </a:pPr>
            <a:r>
              <a:rPr sz="1000" spc="95" dirty="0">
                <a:latin typeface="Trebuchet MS"/>
                <a:cs typeface="Trebuchet MS"/>
              </a:rPr>
              <a:t>booths,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Direct</a:t>
            </a:r>
            <a:r>
              <a:rPr sz="1000" spc="95" dirty="0">
                <a:latin typeface="Trebuchet MS"/>
                <a:cs typeface="Trebuchet MS"/>
              </a:rPr>
              <a:t> </a:t>
            </a:r>
            <a:r>
              <a:rPr sz="1000" spc="75" dirty="0">
                <a:latin typeface="Trebuchet MS"/>
                <a:cs typeface="Trebuchet MS"/>
              </a:rPr>
              <a:t>mail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32080" y="2710194"/>
            <a:ext cx="2298065" cy="579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115"/>
              </a:lnSpc>
              <a:spcBef>
                <a:spcPts val="110"/>
              </a:spcBef>
            </a:pPr>
            <a:r>
              <a:rPr sz="950" b="1" spc="190" dirty="0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sz="950" b="1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b="1" spc="18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950" b="1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b="1" spc="175" dirty="0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endParaRPr sz="950">
              <a:latin typeface="Trebuchet MS"/>
              <a:cs typeface="Trebuchet MS"/>
            </a:endParaRPr>
          </a:p>
          <a:p>
            <a:pPr marL="97155" marR="88900" algn="ctr">
              <a:lnSpc>
                <a:spcPct val="92700"/>
              </a:lnSpc>
              <a:spcBef>
                <a:spcPts val="55"/>
              </a:spcBef>
            </a:pPr>
            <a:r>
              <a:rPr sz="950" spc="100" dirty="0">
                <a:solidFill>
                  <a:srgbClr val="FFFFFF"/>
                </a:solidFill>
                <a:latin typeface="Trebuchet MS"/>
                <a:cs typeface="Trebuchet MS"/>
              </a:rPr>
              <a:t>Adults</a:t>
            </a:r>
            <a:r>
              <a:rPr sz="95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25" dirty="0">
                <a:solidFill>
                  <a:srgbClr val="FFFFFF"/>
                </a:solidFill>
                <a:latin typeface="Trebuchet MS"/>
                <a:cs typeface="Trebuchet MS"/>
              </a:rPr>
              <a:t>aged</a:t>
            </a:r>
            <a:r>
              <a:rPr sz="9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20" dirty="0">
                <a:solidFill>
                  <a:srgbClr val="FFFFFF"/>
                </a:solidFill>
                <a:latin typeface="Trebuchet MS"/>
                <a:cs typeface="Trebuchet MS"/>
              </a:rPr>
              <a:t>18-</a:t>
            </a:r>
            <a:r>
              <a:rPr sz="950" spc="145" dirty="0">
                <a:solidFill>
                  <a:srgbClr val="FFFFFF"/>
                </a:solidFill>
                <a:latin typeface="Trebuchet MS"/>
                <a:cs typeface="Trebuchet MS"/>
              </a:rPr>
              <a:t>65</a:t>
            </a:r>
            <a:r>
              <a:rPr sz="9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6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9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75" dirty="0">
                <a:solidFill>
                  <a:srgbClr val="FFFFFF"/>
                </a:solidFill>
                <a:latin typeface="Trebuchet MS"/>
                <a:cs typeface="Trebuchet MS"/>
              </a:rPr>
              <a:t>chronic </a:t>
            </a:r>
            <a:r>
              <a:rPr sz="950" spc="85" dirty="0">
                <a:solidFill>
                  <a:srgbClr val="FFFFFF"/>
                </a:solidFill>
                <a:latin typeface="Trebuchet MS"/>
                <a:cs typeface="Trebuchet MS"/>
              </a:rPr>
              <a:t>respiratory</a:t>
            </a:r>
            <a:r>
              <a:rPr sz="95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20" dirty="0">
                <a:solidFill>
                  <a:srgbClr val="FFFFFF"/>
                </a:solidFill>
                <a:latin typeface="Trebuchet MS"/>
                <a:cs typeface="Trebuchet MS"/>
              </a:rPr>
              <a:t>issues</a:t>
            </a:r>
            <a:r>
              <a:rPr sz="95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95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10" dirty="0">
                <a:solidFill>
                  <a:srgbClr val="FFFFFF"/>
                </a:solidFill>
                <a:latin typeface="Trebuchet MS"/>
                <a:cs typeface="Trebuchet MS"/>
              </a:rPr>
              <a:t>urban</a:t>
            </a:r>
            <a:r>
              <a:rPr sz="95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9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950" spc="100" dirty="0">
                <a:solidFill>
                  <a:srgbClr val="FFFFFF"/>
                </a:solidFill>
                <a:latin typeface="Trebuchet MS"/>
                <a:cs typeface="Trebuchet MS"/>
              </a:rPr>
              <a:t>semi-</a:t>
            </a:r>
            <a:r>
              <a:rPr sz="950" spc="110" dirty="0">
                <a:solidFill>
                  <a:srgbClr val="FFFFFF"/>
                </a:solidFill>
                <a:latin typeface="Trebuchet MS"/>
                <a:cs typeface="Trebuchet MS"/>
              </a:rPr>
              <a:t>urban</a:t>
            </a:r>
            <a:r>
              <a:rPr sz="95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70" dirty="0">
                <a:solidFill>
                  <a:srgbClr val="FFFFFF"/>
                </a:solidFill>
                <a:latin typeface="Trebuchet MS"/>
                <a:cs typeface="Trebuchet MS"/>
              </a:rPr>
              <a:t>areas.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84195" y="3784018"/>
            <a:ext cx="2193290" cy="579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115"/>
              </a:lnSpc>
              <a:spcBef>
                <a:spcPts val="110"/>
              </a:spcBef>
            </a:pPr>
            <a:r>
              <a:rPr sz="950" b="1" spc="145" dirty="0">
                <a:solidFill>
                  <a:srgbClr val="FFFFFF"/>
                </a:solidFill>
                <a:latin typeface="Trebuchet MS"/>
                <a:cs typeface="Trebuchet MS"/>
              </a:rPr>
              <a:t>UVP</a:t>
            </a:r>
            <a:endParaRPr sz="950">
              <a:latin typeface="Trebuchet MS"/>
              <a:cs typeface="Trebuchet MS"/>
            </a:endParaRPr>
          </a:p>
          <a:p>
            <a:pPr marL="12065" marR="5080" algn="ctr">
              <a:lnSpc>
                <a:spcPct val="92700"/>
              </a:lnSpc>
              <a:spcBef>
                <a:spcPts val="55"/>
              </a:spcBef>
            </a:pP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AI-</a:t>
            </a:r>
            <a:r>
              <a:rPr sz="950" spc="100" dirty="0">
                <a:solidFill>
                  <a:srgbClr val="FFFFFF"/>
                </a:solidFill>
                <a:latin typeface="Trebuchet MS"/>
                <a:cs typeface="Trebuchet MS"/>
              </a:rPr>
              <a:t>powered</a:t>
            </a:r>
            <a:r>
              <a:rPr sz="9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30" dirty="0">
                <a:solidFill>
                  <a:srgbClr val="FFFFFF"/>
                </a:solidFill>
                <a:latin typeface="Trebuchet MS"/>
                <a:cs typeface="Trebuchet MS"/>
              </a:rPr>
              <a:t>oxygen</a:t>
            </a:r>
            <a:r>
              <a:rPr sz="9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75" dirty="0">
                <a:solidFill>
                  <a:srgbClr val="FFFFFF"/>
                </a:solidFill>
                <a:latin typeface="Trebuchet MS"/>
                <a:cs typeface="Trebuchet MS"/>
              </a:rPr>
              <a:t>concentrator </a:t>
            </a:r>
            <a:r>
              <a:rPr sz="950" spc="6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95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nebulizer,</a:t>
            </a:r>
            <a:r>
              <a:rPr sz="95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00" dirty="0">
                <a:solidFill>
                  <a:srgbClr val="FFFFFF"/>
                </a:solidFill>
                <a:latin typeface="Trebuchet MS"/>
                <a:cs typeface="Trebuchet MS"/>
              </a:rPr>
              <a:t>stress-</a:t>
            </a:r>
            <a:r>
              <a:rPr sz="950" spc="75" dirty="0">
                <a:solidFill>
                  <a:srgbClr val="FFFFFF"/>
                </a:solidFill>
                <a:latin typeface="Trebuchet MS"/>
                <a:cs typeface="Trebuchet MS"/>
              </a:rPr>
              <a:t>reduction </a:t>
            </a:r>
            <a:r>
              <a:rPr sz="950" spc="105" dirty="0">
                <a:solidFill>
                  <a:srgbClr val="FFFFFF"/>
                </a:solidFill>
                <a:latin typeface="Trebuchet MS"/>
                <a:cs typeface="Trebuchet MS"/>
              </a:rPr>
              <a:t>mode,</a:t>
            </a:r>
            <a:r>
              <a:rPr sz="95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75" dirty="0">
                <a:solidFill>
                  <a:srgbClr val="FFFFFF"/>
                </a:solidFill>
                <a:latin typeface="Trebuchet MS"/>
                <a:cs typeface="Trebuchet MS"/>
              </a:rPr>
              <a:t>portable,</a:t>
            </a:r>
            <a:r>
              <a:rPr sz="9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70" dirty="0">
                <a:solidFill>
                  <a:srgbClr val="FFFFFF"/>
                </a:solidFill>
                <a:latin typeface="Trebuchet MS"/>
                <a:cs typeface="Trebuchet MS"/>
              </a:rPr>
              <a:t>affordable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15455" y="2262767"/>
            <a:ext cx="1988820" cy="7594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sz="1000" b="1" spc="175" dirty="0">
                <a:solidFill>
                  <a:srgbClr val="F16629"/>
                </a:solidFill>
                <a:latin typeface="Trebuchet MS"/>
                <a:cs typeface="Trebuchet MS"/>
              </a:rPr>
              <a:t>Marketing</a:t>
            </a:r>
            <a:r>
              <a:rPr sz="1000" b="1" spc="16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65" dirty="0">
                <a:solidFill>
                  <a:srgbClr val="F16629"/>
                </a:solidFill>
                <a:latin typeface="Trebuchet MS"/>
                <a:cs typeface="Trebuchet MS"/>
              </a:rPr>
              <a:t>KPIs</a:t>
            </a:r>
            <a:endParaRPr sz="1000">
              <a:latin typeface="Trebuchet MS"/>
              <a:cs typeface="Trebuchet MS"/>
            </a:endParaRPr>
          </a:p>
          <a:p>
            <a:pPr marL="12700" marR="51435">
              <a:lnSpc>
                <a:spcPts val="1150"/>
              </a:lnSpc>
              <a:spcBef>
                <a:spcPts val="55"/>
              </a:spcBef>
            </a:pPr>
            <a:r>
              <a:rPr sz="1000" spc="100" dirty="0">
                <a:latin typeface="Trebuchet MS"/>
                <a:cs typeface="Trebuchet MS"/>
              </a:rPr>
              <a:t>CAC,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55" dirty="0">
                <a:latin typeface="Trebuchet MS"/>
                <a:cs typeface="Trebuchet MS"/>
              </a:rPr>
              <a:t>CLV,</a:t>
            </a:r>
            <a:r>
              <a:rPr sz="1000" spc="114" dirty="0">
                <a:latin typeface="Trebuchet MS"/>
                <a:cs typeface="Trebuchet MS"/>
              </a:rPr>
              <a:t> Conversion </a:t>
            </a:r>
            <a:r>
              <a:rPr sz="1000" spc="75" dirty="0">
                <a:latin typeface="Trebuchet MS"/>
                <a:cs typeface="Trebuchet MS"/>
              </a:rPr>
              <a:t>Rate, </a:t>
            </a:r>
            <a:r>
              <a:rPr sz="1000" spc="114" dirty="0">
                <a:latin typeface="Trebuchet MS"/>
                <a:cs typeface="Trebuchet MS"/>
              </a:rPr>
              <a:t>Revenue</a:t>
            </a:r>
            <a:r>
              <a:rPr sz="1000" spc="125" dirty="0">
                <a:latin typeface="Trebuchet MS"/>
                <a:cs typeface="Trebuchet MS"/>
              </a:rPr>
              <a:t> </a:t>
            </a:r>
            <a:r>
              <a:rPr sz="1000" spc="85" dirty="0">
                <a:latin typeface="Trebuchet MS"/>
                <a:cs typeface="Trebuchet MS"/>
              </a:rPr>
              <a:t>Growth,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App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040"/>
              </a:lnSpc>
            </a:pPr>
            <a:r>
              <a:rPr sz="1000" spc="125" dirty="0">
                <a:latin typeface="Trebuchet MS"/>
                <a:cs typeface="Trebuchet MS"/>
              </a:rPr>
              <a:t>Engagement,</a:t>
            </a:r>
            <a:r>
              <a:rPr sz="1000" spc="145" dirty="0">
                <a:latin typeface="Trebuchet MS"/>
                <a:cs typeface="Trebuchet MS"/>
              </a:rPr>
              <a:t> </a:t>
            </a:r>
            <a:r>
              <a:rPr sz="1000" spc="110" dirty="0">
                <a:latin typeface="Trebuchet MS"/>
                <a:cs typeface="Trebuchet MS"/>
              </a:rPr>
              <a:t>Lead-</a:t>
            </a:r>
            <a:r>
              <a:rPr sz="1000" spc="30" dirty="0">
                <a:latin typeface="Trebuchet MS"/>
                <a:cs typeface="Trebuchet MS"/>
              </a:rPr>
              <a:t>to-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175"/>
              </a:lnSpc>
            </a:pPr>
            <a:r>
              <a:rPr sz="1000" spc="120" dirty="0">
                <a:latin typeface="Trebuchet MS"/>
                <a:cs typeface="Trebuchet MS"/>
              </a:rPr>
              <a:t>Customer</a:t>
            </a:r>
            <a:r>
              <a:rPr sz="1000" spc="150" dirty="0">
                <a:latin typeface="Trebuchet MS"/>
                <a:cs typeface="Trebuchet MS"/>
              </a:rPr>
              <a:t> </a:t>
            </a:r>
            <a:r>
              <a:rPr sz="1000" spc="75" dirty="0">
                <a:latin typeface="Trebuchet MS"/>
                <a:cs typeface="Trebuchet MS"/>
              </a:rPr>
              <a:t>Ratio,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120" dirty="0">
                <a:latin typeface="Trebuchet MS"/>
                <a:cs typeface="Trebuchet MS"/>
              </a:rPr>
              <a:t>Churn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Rate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455" y="3686397"/>
            <a:ext cx="2124075" cy="897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sz="1000" b="1" spc="165" dirty="0">
                <a:solidFill>
                  <a:srgbClr val="F16629"/>
                </a:solidFill>
                <a:latin typeface="Trebuchet MS"/>
                <a:cs typeface="Trebuchet MS"/>
              </a:rPr>
              <a:t>Competitors'</a:t>
            </a:r>
            <a:r>
              <a:rPr sz="1000" b="1" spc="18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70" dirty="0">
                <a:solidFill>
                  <a:srgbClr val="F16629"/>
                </a:solidFill>
                <a:latin typeface="Trebuchet MS"/>
                <a:cs typeface="Trebuchet MS"/>
              </a:rPr>
              <a:t>GTM</a:t>
            </a:r>
            <a:endParaRPr sz="1000">
              <a:latin typeface="Trebuchet MS"/>
              <a:cs typeface="Trebuchet MS"/>
            </a:endParaRPr>
          </a:p>
          <a:p>
            <a:pPr marL="12700" marR="90805">
              <a:lnSpc>
                <a:spcPts val="1150"/>
              </a:lnSpc>
              <a:spcBef>
                <a:spcPts val="55"/>
              </a:spcBef>
            </a:pPr>
            <a:r>
              <a:rPr sz="1000" spc="100" dirty="0">
                <a:latin typeface="Trebuchet MS"/>
                <a:cs typeface="Trebuchet MS"/>
              </a:rPr>
              <a:t>Competitor</a:t>
            </a:r>
            <a:r>
              <a:rPr sz="1000" spc="135" dirty="0">
                <a:latin typeface="Trebuchet MS"/>
                <a:cs typeface="Trebuchet MS"/>
              </a:rPr>
              <a:t> </a:t>
            </a:r>
            <a:r>
              <a:rPr sz="1000" spc="235" dirty="0">
                <a:latin typeface="Trebuchet MS"/>
                <a:cs typeface="Trebuchet MS"/>
              </a:rPr>
              <a:t>#1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135" dirty="0">
                <a:latin typeface="Trebuchet MS"/>
                <a:cs typeface="Trebuchet MS"/>
              </a:rPr>
              <a:t>uses</a:t>
            </a:r>
            <a:r>
              <a:rPr sz="1000" spc="90" dirty="0">
                <a:latin typeface="Trebuchet MS"/>
                <a:cs typeface="Trebuchet MS"/>
              </a:rPr>
              <a:t> </a:t>
            </a:r>
            <a:r>
              <a:rPr sz="1000" spc="65" dirty="0">
                <a:latin typeface="Trebuchet MS"/>
                <a:cs typeface="Trebuchet MS"/>
              </a:rPr>
              <a:t>YouTube </a:t>
            </a:r>
            <a:r>
              <a:rPr sz="1000" spc="95" dirty="0">
                <a:latin typeface="Trebuchet MS"/>
                <a:cs typeface="Trebuchet MS"/>
              </a:rPr>
              <a:t>influencers </a:t>
            </a:r>
            <a:r>
              <a:rPr sz="1000" spc="55" dirty="0">
                <a:latin typeface="Trebuchet MS"/>
                <a:cs typeface="Trebuchet MS"/>
              </a:rPr>
              <a:t>well</a:t>
            </a:r>
            <a:r>
              <a:rPr sz="1000" spc="85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but</a:t>
            </a:r>
            <a:r>
              <a:rPr sz="1000" spc="105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lacks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040"/>
              </a:lnSpc>
            </a:pPr>
            <a:r>
              <a:rPr sz="1000" spc="70" dirty="0">
                <a:latin typeface="Trebuchet MS"/>
                <a:cs typeface="Trebuchet MS"/>
              </a:rPr>
              <a:t>print</a:t>
            </a:r>
            <a:r>
              <a:rPr sz="1000" spc="90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ads;</a:t>
            </a:r>
            <a:r>
              <a:rPr sz="1000" spc="85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Competitor</a:t>
            </a:r>
            <a:r>
              <a:rPr sz="1000" spc="145" dirty="0">
                <a:latin typeface="Trebuchet MS"/>
                <a:cs typeface="Trebuchet MS"/>
              </a:rPr>
              <a:t> </a:t>
            </a:r>
            <a:r>
              <a:rPr sz="1000" spc="235" dirty="0">
                <a:latin typeface="Trebuchet MS"/>
                <a:cs typeface="Trebuchet MS"/>
              </a:rPr>
              <a:t>#2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105" dirty="0">
                <a:latin typeface="Trebuchet MS"/>
                <a:cs typeface="Trebuchet MS"/>
              </a:rPr>
              <a:t>runs</a:t>
            </a:r>
            <a:endParaRPr sz="1000">
              <a:latin typeface="Trebuchet MS"/>
              <a:cs typeface="Trebuchet MS"/>
            </a:endParaRPr>
          </a:p>
          <a:p>
            <a:pPr marL="12700" marR="168910">
              <a:lnSpc>
                <a:spcPts val="1090"/>
              </a:lnSpc>
              <a:spcBef>
                <a:spcPts val="105"/>
              </a:spcBef>
            </a:pPr>
            <a:r>
              <a:rPr sz="1000" spc="114" dirty="0">
                <a:latin typeface="Trebuchet MS"/>
                <a:cs typeface="Trebuchet MS"/>
              </a:rPr>
              <a:t>strong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radio</a:t>
            </a:r>
            <a:r>
              <a:rPr sz="1000" spc="140" dirty="0">
                <a:latin typeface="Trebuchet MS"/>
                <a:cs typeface="Trebuchet MS"/>
              </a:rPr>
              <a:t> </a:t>
            </a:r>
            <a:r>
              <a:rPr sz="1000" spc="135" dirty="0">
                <a:latin typeface="Trebuchet MS"/>
                <a:cs typeface="Trebuchet MS"/>
              </a:rPr>
              <a:t>campaigns</a:t>
            </a:r>
            <a:r>
              <a:rPr sz="1000" spc="105" dirty="0">
                <a:latin typeface="Trebuchet MS"/>
                <a:cs typeface="Trebuchet MS"/>
              </a:rPr>
              <a:t> </a:t>
            </a:r>
            <a:r>
              <a:rPr sz="1000" spc="55" dirty="0">
                <a:latin typeface="Trebuchet MS"/>
                <a:cs typeface="Trebuchet MS"/>
              </a:rPr>
              <a:t>but </a:t>
            </a:r>
            <a:r>
              <a:rPr sz="1000" spc="120" dirty="0">
                <a:latin typeface="Trebuchet MS"/>
                <a:cs typeface="Trebuchet MS"/>
              </a:rPr>
              <a:t>weak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online</a:t>
            </a:r>
            <a:r>
              <a:rPr sz="1000" spc="125" dirty="0">
                <a:latin typeface="Trebuchet MS"/>
                <a:cs typeface="Trebuchet MS"/>
              </a:rPr>
              <a:t> </a:t>
            </a:r>
            <a:r>
              <a:rPr sz="1000" spc="105" dirty="0">
                <a:latin typeface="Trebuchet MS"/>
                <a:cs typeface="Trebuchet MS"/>
              </a:rPr>
              <a:t>presence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45108" y="5110028"/>
            <a:ext cx="4072890" cy="4749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sz="1000" b="1" spc="195" dirty="0">
                <a:solidFill>
                  <a:srgbClr val="F16629"/>
                </a:solidFill>
                <a:latin typeface="Trebuchet MS"/>
                <a:cs typeface="Trebuchet MS"/>
              </a:rPr>
              <a:t>GTM</a:t>
            </a:r>
            <a:r>
              <a:rPr sz="1000" b="1" spc="18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55" dirty="0">
                <a:solidFill>
                  <a:srgbClr val="F16629"/>
                </a:solidFill>
                <a:latin typeface="Trebuchet MS"/>
                <a:cs typeface="Trebuchet MS"/>
              </a:rPr>
              <a:t>Partners</a:t>
            </a:r>
            <a:endParaRPr sz="1000">
              <a:latin typeface="Trebuchet MS"/>
              <a:cs typeface="Trebuchet MS"/>
            </a:endParaRPr>
          </a:p>
          <a:p>
            <a:pPr marL="12700" marR="5080" algn="ctr">
              <a:lnSpc>
                <a:spcPts val="1150"/>
              </a:lnSpc>
              <a:spcBef>
                <a:spcPts val="55"/>
              </a:spcBef>
            </a:pPr>
            <a:r>
              <a:rPr sz="1000" spc="100" dirty="0">
                <a:latin typeface="Trebuchet MS"/>
                <a:cs typeface="Trebuchet MS"/>
              </a:rPr>
              <a:t>Healthcare</a:t>
            </a:r>
            <a:r>
              <a:rPr sz="1000" spc="140" dirty="0">
                <a:latin typeface="Trebuchet MS"/>
                <a:cs typeface="Trebuchet MS"/>
              </a:rPr>
              <a:t> </a:t>
            </a:r>
            <a:r>
              <a:rPr sz="1000" spc="85" dirty="0">
                <a:latin typeface="Trebuchet MS"/>
                <a:cs typeface="Trebuchet MS"/>
              </a:rPr>
              <a:t>influencers,</a:t>
            </a:r>
            <a:r>
              <a:rPr sz="1000" spc="125" dirty="0">
                <a:latin typeface="Trebuchet MS"/>
                <a:cs typeface="Trebuchet MS"/>
              </a:rPr>
              <a:t> </a:t>
            </a:r>
            <a:r>
              <a:rPr sz="1000" spc="75" dirty="0">
                <a:latin typeface="Trebuchet MS"/>
                <a:cs typeface="Trebuchet MS"/>
              </a:rPr>
              <a:t>Digital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110" dirty="0">
                <a:latin typeface="Trebuchet MS"/>
                <a:cs typeface="Trebuchet MS"/>
              </a:rPr>
              <a:t>marketing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105" dirty="0">
                <a:latin typeface="Trebuchet MS"/>
                <a:cs typeface="Trebuchet MS"/>
              </a:rPr>
              <a:t>agencies,</a:t>
            </a:r>
            <a:r>
              <a:rPr sz="1000" spc="125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Event </a:t>
            </a:r>
            <a:r>
              <a:rPr sz="1000" spc="100" dirty="0">
                <a:latin typeface="Trebuchet MS"/>
                <a:cs typeface="Trebuchet MS"/>
              </a:rPr>
              <a:t>organizers,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Hospital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networks,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Content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creators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921" y="1136563"/>
            <a:ext cx="9534525" cy="16510"/>
          </a:xfrm>
          <a:custGeom>
            <a:avLst/>
            <a:gdLst/>
            <a:ahLst/>
            <a:cxnLst/>
            <a:rect l="l" t="t" r="r" b="b"/>
            <a:pathLst>
              <a:path w="9534525" h="16509">
                <a:moveTo>
                  <a:pt x="9534257" y="16270"/>
                </a:moveTo>
                <a:lnTo>
                  <a:pt x="0" y="16270"/>
                </a:lnTo>
                <a:lnTo>
                  <a:pt x="0" y="0"/>
                </a:lnTo>
                <a:lnTo>
                  <a:pt x="9534257" y="0"/>
                </a:lnTo>
                <a:lnTo>
                  <a:pt x="953425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20" y="619490"/>
            <a:ext cx="5106670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60" dirty="0">
                <a:solidFill>
                  <a:srgbClr val="C13125"/>
                </a:solidFill>
              </a:rPr>
              <a:t>Sales</a:t>
            </a:r>
            <a:r>
              <a:rPr spc="240" dirty="0">
                <a:solidFill>
                  <a:srgbClr val="C13125"/>
                </a:solidFill>
              </a:rPr>
              <a:t> </a:t>
            </a:r>
            <a:r>
              <a:rPr spc="420" dirty="0">
                <a:solidFill>
                  <a:srgbClr val="C13125"/>
                </a:solidFill>
              </a:rPr>
              <a:t>&amp;</a:t>
            </a:r>
            <a:r>
              <a:rPr spc="265" dirty="0">
                <a:solidFill>
                  <a:srgbClr val="C13125"/>
                </a:solidFill>
              </a:rPr>
              <a:t> </a:t>
            </a:r>
            <a:r>
              <a:rPr spc="345" dirty="0">
                <a:solidFill>
                  <a:srgbClr val="C13125"/>
                </a:solidFill>
              </a:rPr>
              <a:t>Customer</a:t>
            </a:r>
            <a:r>
              <a:rPr spc="265" dirty="0">
                <a:solidFill>
                  <a:srgbClr val="C13125"/>
                </a:solidFill>
              </a:rPr>
              <a:t> </a:t>
            </a:r>
            <a:r>
              <a:rPr spc="285" dirty="0">
                <a:solidFill>
                  <a:srgbClr val="C13125"/>
                </a:solidFill>
              </a:rPr>
              <a:t>Service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3897" y="1408589"/>
            <a:ext cx="4591050" cy="4749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sz="1000" b="1" spc="180" dirty="0">
                <a:solidFill>
                  <a:srgbClr val="F16629"/>
                </a:solidFill>
                <a:latin typeface="Trebuchet MS"/>
                <a:cs typeface="Trebuchet MS"/>
              </a:rPr>
              <a:t>Customer</a:t>
            </a:r>
            <a:r>
              <a:rPr sz="1000" b="1" spc="18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35" dirty="0">
                <a:solidFill>
                  <a:srgbClr val="F16629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  <a:p>
            <a:pPr marL="12065" marR="5080" algn="ctr">
              <a:lnSpc>
                <a:spcPts val="1150"/>
              </a:lnSpc>
              <a:spcBef>
                <a:spcPts val="55"/>
              </a:spcBef>
            </a:pPr>
            <a:r>
              <a:rPr sz="1000" spc="90" dirty="0">
                <a:latin typeface="Trebuchet MS"/>
                <a:cs typeface="Trebuchet MS"/>
              </a:rPr>
              <a:t>Website</a:t>
            </a:r>
            <a:r>
              <a:rPr sz="1000" spc="130" dirty="0">
                <a:latin typeface="Trebuchet MS"/>
                <a:cs typeface="Trebuchet MS"/>
              </a:rPr>
              <a:t> </a:t>
            </a:r>
            <a:r>
              <a:rPr sz="1000" spc="50" dirty="0">
                <a:latin typeface="Trebuchet MS"/>
                <a:cs typeface="Trebuchet MS"/>
              </a:rPr>
              <a:t>live</a:t>
            </a:r>
            <a:r>
              <a:rPr sz="1000" spc="130" dirty="0">
                <a:latin typeface="Trebuchet MS"/>
                <a:cs typeface="Trebuchet MS"/>
              </a:rPr>
              <a:t> </a:t>
            </a:r>
            <a:r>
              <a:rPr sz="1000" spc="75" dirty="0">
                <a:latin typeface="Trebuchet MS"/>
                <a:cs typeface="Trebuchet MS"/>
              </a:rPr>
              <a:t>chat,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120" dirty="0">
                <a:latin typeface="Trebuchet MS"/>
                <a:cs typeface="Trebuchet MS"/>
              </a:rPr>
              <a:t>Phone</a:t>
            </a:r>
            <a:r>
              <a:rPr sz="1000" spc="130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support,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85" dirty="0">
                <a:latin typeface="Trebuchet MS"/>
                <a:cs typeface="Trebuchet MS"/>
              </a:rPr>
              <a:t>Email,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110" dirty="0">
                <a:latin typeface="Trebuchet MS"/>
                <a:cs typeface="Trebuchet MS"/>
              </a:rPr>
              <a:t>WhatsApp,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Social</a:t>
            </a:r>
            <a:r>
              <a:rPr sz="1000" spc="95" dirty="0">
                <a:latin typeface="Trebuchet MS"/>
                <a:cs typeface="Trebuchet MS"/>
              </a:rPr>
              <a:t> media </a:t>
            </a:r>
            <a:r>
              <a:rPr sz="1000" spc="130" dirty="0">
                <a:latin typeface="Trebuchet MS"/>
                <a:cs typeface="Trebuchet MS"/>
              </a:rPr>
              <a:t>DMs,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130" dirty="0">
                <a:latin typeface="Trebuchet MS"/>
                <a:cs typeface="Trebuchet MS"/>
              </a:rPr>
              <a:t>Zendesk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integration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2296" y="2344117"/>
            <a:ext cx="2133600" cy="7594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414655" algn="r">
              <a:lnSpc>
                <a:spcPct val="94300"/>
              </a:lnSpc>
              <a:spcBef>
                <a:spcPts val="190"/>
              </a:spcBef>
            </a:pPr>
            <a:r>
              <a:rPr sz="1000" b="1" spc="145" dirty="0">
                <a:solidFill>
                  <a:srgbClr val="F16629"/>
                </a:solidFill>
                <a:latin typeface="Trebuchet MS"/>
                <a:cs typeface="Trebuchet MS"/>
              </a:rPr>
              <a:t>Distribution</a:t>
            </a:r>
            <a:r>
              <a:rPr sz="1000" b="1" spc="15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45" dirty="0">
                <a:solidFill>
                  <a:srgbClr val="F16629"/>
                </a:solidFill>
                <a:latin typeface="Trebuchet MS"/>
                <a:cs typeface="Trebuchet MS"/>
              </a:rPr>
              <a:t>Channels </a:t>
            </a:r>
            <a:r>
              <a:rPr sz="1000" spc="90" dirty="0">
                <a:latin typeface="Trebuchet MS"/>
                <a:cs typeface="Trebuchet MS"/>
              </a:rPr>
              <a:t>Direct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85" dirty="0">
                <a:latin typeface="Trebuchet MS"/>
                <a:cs typeface="Trebuchet MS"/>
              </a:rPr>
              <a:t>website</a:t>
            </a:r>
            <a:r>
              <a:rPr sz="1000" spc="130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sales,</a:t>
            </a:r>
            <a:r>
              <a:rPr sz="1000" spc="110" dirty="0">
                <a:latin typeface="Trebuchet MS"/>
                <a:cs typeface="Trebuchet MS"/>
              </a:rPr>
              <a:t> Amazon, </a:t>
            </a:r>
            <a:r>
              <a:rPr sz="1000" spc="60" dirty="0">
                <a:latin typeface="Trebuchet MS"/>
                <a:cs typeface="Trebuchet MS"/>
              </a:rPr>
              <a:t>Flipkart,</a:t>
            </a:r>
            <a:r>
              <a:rPr sz="1000" spc="130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IndiaMART,</a:t>
            </a:r>
            <a:r>
              <a:rPr sz="1000" spc="135" dirty="0">
                <a:latin typeface="Trebuchet MS"/>
                <a:cs typeface="Trebuchet MS"/>
              </a:rPr>
              <a:t> </a:t>
            </a:r>
            <a:r>
              <a:rPr sz="1000" spc="70" dirty="0">
                <a:latin typeface="Trebuchet MS"/>
                <a:cs typeface="Trebuchet MS"/>
              </a:rPr>
              <a:t>hospitals, </a:t>
            </a:r>
            <a:r>
              <a:rPr sz="1000" spc="60" dirty="0">
                <a:latin typeface="Trebuchet MS"/>
                <a:cs typeface="Trebuchet MS"/>
              </a:rPr>
              <a:t>clinics,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120" dirty="0">
                <a:latin typeface="Trebuchet MS"/>
                <a:cs typeface="Trebuchet MS"/>
              </a:rPr>
              <a:t>and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rural</a:t>
            </a:r>
            <a:r>
              <a:rPr sz="1000" spc="95" dirty="0">
                <a:latin typeface="Trebuchet MS"/>
                <a:cs typeface="Trebuchet MS"/>
              </a:rPr>
              <a:t> </a:t>
            </a:r>
            <a:r>
              <a:rPr sz="1000" spc="75" dirty="0">
                <a:latin typeface="Trebuchet MS"/>
                <a:cs typeface="Trebuchet MS"/>
              </a:rPr>
              <a:t>health</a:t>
            </a:r>
            <a:endParaRPr sz="1000">
              <a:latin typeface="Trebuchet MS"/>
              <a:cs typeface="Trebuchet MS"/>
            </a:endParaRPr>
          </a:p>
          <a:p>
            <a:pPr marR="5080" algn="r">
              <a:lnSpc>
                <a:spcPts val="1155"/>
              </a:lnSpc>
            </a:pPr>
            <a:r>
              <a:rPr sz="1000" spc="114" dirty="0">
                <a:latin typeface="Trebuchet MS"/>
                <a:cs typeface="Trebuchet MS"/>
              </a:rPr>
              <a:t>programs.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2933" y="3767748"/>
            <a:ext cx="2162810" cy="6127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381000" algn="r">
              <a:lnSpc>
                <a:spcPts val="1150"/>
              </a:lnSpc>
              <a:spcBef>
                <a:spcPts val="204"/>
              </a:spcBef>
            </a:pPr>
            <a:r>
              <a:rPr sz="1000" b="1" spc="140" dirty="0">
                <a:solidFill>
                  <a:srgbClr val="F16629"/>
                </a:solidFill>
                <a:latin typeface="Trebuchet MS"/>
                <a:cs typeface="Trebuchet MS"/>
              </a:rPr>
              <a:t>Digital</a:t>
            </a:r>
            <a:r>
              <a:rPr sz="1000" b="1" spc="16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80" dirty="0">
                <a:solidFill>
                  <a:srgbClr val="F16629"/>
                </a:solidFill>
                <a:latin typeface="Trebuchet MS"/>
                <a:cs typeface="Trebuchet MS"/>
              </a:rPr>
              <a:t>Sales</a:t>
            </a:r>
            <a:r>
              <a:rPr sz="1000" b="1" spc="22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45" dirty="0">
                <a:solidFill>
                  <a:srgbClr val="F16629"/>
                </a:solidFill>
                <a:latin typeface="Trebuchet MS"/>
                <a:cs typeface="Trebuchet MS"/>
              </a:rPr>
              <a:t>Channels </a:t>
            </a:r>
            <a:r>
              <a:rPr sz="1000" spc="120" dirty="0">
                <a:latin typeface="Trebuchet MS"/>
                <a:cs typeface="Trebuchet MS"/>
              </a:rPr>
              <a:t>Amazon,</a:t>
            </a:r>
            <a:r>
              <a:rPr sz="1000" spc="110" dirty="0">
                <a:latin typeface="Trebuchet MS"/>
                <a:cs typeface="Trebuchet MS"/>
              </a:rPr>
              <a:t> GeM,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IndiaMART, </a:t>
            </a:r>
            <a:r>
              <a:rPr sz="1000" spc="114" dirty="0">
                <a:latin typeface="Trebuchet MS"/>
                <a:cs typeface="Trebuchet MS"/>
              </a:rPr>
              <a:t>Instagram,</a:t>
            </a:r>
            <a:r>
              <a:rPr sz="1000" spc="145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TradeIndia,</a:t>
            </a:r>
            <a:r>
              <a:rPr sz="1000" spc="145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Udaan,</a:t>
            </a:r>
            <a:endParaRPr sz="1000">
              <a:latin typeface="Trebuchet MS"/>
              <a:cs typeface="Trebuchet MS"/>
            </a:endParaRPr>
          </a:p>
          <a:p>
            <a:pPr marR="6985" algn="r">
              <a:lnSpc>
                <a:spcPts val="1065"/>
              </a:lnSpc>
            </a:pPr>
            <a:r>
              <a:rPr sz="1000" spc="80" dirty="0">
                <a:latin typeface="Trebuchet MS"/>
                <a:cs typeface="Trebuchet MS"/>
              </a:rPr>
              <a:t>Website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2080" y="2718329"/>
            <a:ext cx="229806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190" dirty="0">
                <a:latin typeface="Trebuchet MS"/>
                <a:cs typeface="Trebuchet MS"/>
              </a:rPr>
              <a:t>PRIMARY</a:t>
            </a:r>
            <a:r>
              <a:rPr sz="950" b="1" spc="140" dirty="0">
                <a:latin typeface="Trebuchet MS"/>
                <a:cs typeface="Trebuchet MS"/>
              </a:rPr>
              <a:t> </a:t>
            </a:r>
            <a:r>
              <a:rPr sz="950" b="1" spc="185" dirty="0">
                <a:latin typeface="Trebuchet MS"/>
                <a:cs typeface="Trebuchet MS"/>
              </a:rPr>
              <a:t>CUSTOMER</a:t>
            </a:r>
            <a:r>
              <a:rPr sz="950" b="1" spc="160" dirty="0">
                <a:latin typeface="Trebuchet MS"/>
                <a:cs typeface="Trebuchet MS"/>
              </a:rPr>
              <a:t> </a:t>
            </a:r>
            <a:r>
              <a:rPr sz="950" b="1" spc="175" dirty="0">
                <a:latin typeface="Trebuchet MS"/>
                <a:cs typeface="Trebuchet MS"/>
              </a:rPr>
              <a:t>SEGMENT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13741" y="2986785"/>
            <a:ext cx="2536190" cy="44069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-1905" algn="ctr">
              <a:lnSpc>
                <a:spcPct val="92700"/>
              </a:lnSpc>
              <a:spcBef>
                <a:spcPts val="195"/>
              </a:spcBef>
            </a:pPr>
            <a:r>
              <a:rPr sz="950" spc="100" dirty="0">
                <a:latin typeface="Trebuchet MS"/>
                <a:cs typeface="Trebuchet MS"/>
              </a:rPr>
              <a:t>Adults</a:t>
            </a:r>
            <a:r>
              <a:rPr sz="950" spc="145" dirty="0">
                <a:latin typeface="Trebuchet MS"/>
                <a:cs typeface="Trebuchet MS"/>
              </a:rPr>
              <a:t> </a:t>
            </a:r>
            <a:r>
              <a:rPr sz="950" spc="125" dirty="0">
                <a:latin typeface="Trebuchet MS"/>
                <a:cs typeface="Trebuchet MS"/>
              </a:rPr>
              <a:t>aged</a:t>
            </a:r>
            <a:r>
              <a:rPr sz="950" spc="160" dirty="0">
                <a:latin typeface="Trebuchet MS"/>
                <a:cs typeface="Trebuchet MS"/>
              </a:rPr>
              <a:t> </a:t>
            </a:r>
            <a:r>
              <a:rPr sz="950" spc="120" dirty="0">
                <a:latin typeface="Trebuchet MS"/>
                <a:cs typeface="Trebuchet MS"/>
              </a:rPr>
              <a:t>18-</a:t>
            </a:r>
            <a:r>
              <a:rPr sz="950" spc="145" dirty="0">
                <a:latin typeface="Trebuchet MS"/>
                <a:cs typeface="Trebuchet MS"/>
              </a:rPr>
              <a:t>65</a:t>
            </a:r>
            <a:r>
              <a:rPr sz="950" spc="160" dirty="0">
                <a:latin typeface="Trebuchet MS"/>
                <a:cs typeface="Trebuchet MS"/>
              </a:rPr>
              <a:t> </a:t>
            </a:r>
            <a:r>
              <a:rPr sz="950" spc="60" dirty="0">
                <a:latin typeface="Trebuchet MS"/>
                <a:cs typeface="Trebuchet MS"/>
              </a:rPr>
              <a:t>with</a:t>
            </a:r>
            <a:r>
              <a:rPr sz="950" spc="160" dirty="0">
                <a:latin typeface="Trebuchet MS"/>
                <a:cs typeface="Trebuchet MS"/>
              </a:rPr>
              <a:t> </a:t>
            </a:r>
            <a:r>
              <a:rPr sz="950" spc="75" dirty="0">
                <a:latin typeface="Trebuchet MS"/>
                <a:cs typeface="Trebuchet MS"/>
              </a:rPr>
              <a:t>chronic </a:t>
            </a:r>
            <a:r>
              <a:rPr sz="950" spc="85" dirty="0">
                <a:latin typeface="Trebuchet MS"/>
                <a:cs typeface="Trebuchet MS"/>
              </a:rPr>
              <a:t>respiratory</a:t>
            </a:r>
            <a:r>
              <a:rPr sz="950" spc="140" dirty="0">
                <a:latin typeface="Trebuchet MS"/>
                <a:cs typeface="Trebuchet MS"/>
              </a:rPr>
              <a:t> </a:t>
            </a:r>
            <a:r>
              <a:rPr sz="950" spc="120" dirty="0">
                <a:latin typeface="Trebuchet MS"/>
                <a:cs typeface="Trebuchet MS"/>
              </a:rPr>
              <a:t>issues</a:t>
            </a:r>
            <a:r>
              <a:rPr sz="950" spc="145" dirty="0">
                <a:latin typeface="Trebuchet MS"/>
                <a:cs typeface="Trebuchet MS"/>
              </a:rPr>
              <a:t> </a:t>
            </a:r>
            <a:r>
              <a:rPr sz="950" spc="50" dirty="0">
                <a:latin typeface="Trebuchet MS"/>
                <a:cs typeface="Trebuchet MS"/>
              </a:rPr>
              <a:t>in</a:t>
            </a:r>
            <a:r>
              <a:rPr sz="950" spc="160" dirty="0">
                <a:latin typeface="Trebuchet MS"/>
                <a:cs typeface="Trebuchet MS"/>
              </a:rPr>
              <a:t> </a:t>
            </a:r>
            <a:r>
              <a:rPr sz="950" spc="110" dirty="0">
                <a:latin typeface="Trebuchet MS"/>
                <a:cs typeface="Trebuchet MS"/>
              </a:rPr>
              <a:t>urban</a:t>
            </a:r>
            <a:r>
              <a:rPr sz="950" spc="165" dirty="0">
                <a:latin typeface="Trebuchet MS"/>
                <a:cs typeface="Trebuchet MS"/>
              </a:rPr>
              <a:t> </a:t>
            </a:r>
            <a:r>
              <a:rPr sz="950" spc="114" dirty="0">
                <a:latin typeface="Trebuchet MS"/>
                <a:cs typeface="Trebuchet MS"/>
              </a:rPr>
              <a:t>and</a:t>
            </a:r>
            <a:r>
              <a:rPr sz="950" spc="160" dirty="0">
                <a:latin typeface="Trebuchet MS"/>
                <a:cs typeface="Trebuchet MS"/>
              </a:rPr>
              <a:t> </a:t>
            </a:r>
            <a:r>
              <a:rPr sz="950" spc="75" dirty="0">
                <a:latin typeface="Trebuchet MS"/>
                <a:cs typeface="Trebuchet MS"/>
              </a:rPr>
              <a:t>semi- </a:t>
            </a:r>
            <a:r>
              <a:rPr sz="950" spc="110" dirty="0">
                <a:latin typeface="Trebuchet MS"/>
                <a:cs typeface="Trebuchet MS"/>
              </a:rPr>
              <a:t>urban</a:t>
            </a:r>
            <a:r>
              <a:rPr sz="950" spc="155" dirty="0">
                <a:latin typeface="Trebuchet MS"/>
                <a:cs typeface="Trebuchet MS"/>
              </a:rPr>
              <a:t> </a:t>
            </a:r>
            <a:r>
              <a:rPr sz="950" spc="70" dirty="0">
                <a:latin typeface="Trebuchet MS"/>
                <a:cs typeface="Trebuchet MS"/>
              </a:rPr>
              <a:t>areas.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19334" y="4003664"/>
            <a:ext cx="2517775" cy="579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" algn="ctr">
              <a:lnSpc>
                <a:spcPts val="1115"/>
              </a:lnSpc>
              <a:spcBef>
                <a:spcPts val="110"/>
              </a:spcBef>
            </a:pPr>
            <a:r>
              <a:rPr sz="950" b="1" spc="125" dirty="0">
                <a:latin typeface="Trebuchet MS"/>
                <a:cs typeface="Trebuchet MS"/>
              </a:rPr>
              <a:t>UVP:</a:t>
            </a:r>
            <a:endParaRPr sz="950">
              <a:latin typeface="Trebuchet MS"/>
              <a:cs typeface="Trebuchet MS"/>
            </a:endParaRPr>
          </a:p>
          <a:p>
            <a:pPr marL="12065" marR="5080" algn="ctr">
              <a:lnSpc>
                <a:spcPct val="92700"/>
              </a:lnSpc>
              <a:spcBef>
                <a:spcPts val="55"/>
              </a:spcBef>
            </a:pPr>
            <a:r>
              <a:rPr sz="950" spc="50" dirty="0">
                <a:latin typeface="Trebuchet MS"/>
                <a:cs typeface="Trebuchet MS"/>
              </a:rPr>
              <a:t>AI-</a:t>
            </a:r>
            <a:r>
              <a:rPr sz="950" spc="100" dirty="0">
                <a:latin typeface="Trebuchet MS"/>
                <a:cs typeface="Trebuchet MS"/>
              </a:rPr>
              <a:t>powered</a:t>
            </a:r>
            <a:r>
              <a:rPr sz="950" spc="165" dirty="0">
                <a:latin typeface="Trebuchet MS"/>
                <a:cs typeface="Trebuchet MS"/>
              </a:rPr>
              <a:t> </a:t>
            </a:r>
            <a:r>
              <a:rPr sz="950" spc="130" dirty="0">
                <a:latin typeface="Trebuchet MS"/>
                <a:cs typeface="Trebuchet MS"/>
              </a:rPr>
              <a:t>oxygen</a:t>
            </a:r>
            <a:r>
              <a:rPr sz="950" spc="170" dirty="0">
                <a:latin typeface="Trebuchet MS"/>
                <a:cs typeface="Trebuchet MS"/>
              </a:rPr>
              <a:t> </a:t>
            </a:r>
            <a:r>
              <a:rPr sz="950" spc="85" dirty="0">
                <a:latin typeface="Trebuchet MS"/>
                <a:cs typeface="Trebuchet MS"/>
              </a:rPr>
              <a:t>concentrator</a:t>
            </a:r>
            <a:r>
              <a:rPr sz="950" spc="130" dirty="0">
                <a:latin typeface="Trebuchet MS"/>
                <a:cs typeface="Trebuchet MS"/>
              </a:rPr>
              <a:t> </a:t>
            </a:r>
            <a:r>
              <a:rPr sz="950" spc="40" dirty="0">
                <a:latin typeface="Trebuchet MS"/>
                <a:cs typeface="Trebuchet MS"/>
              </a:rPr>
              <a:t>with </a:t>
            </a:r>
            <a:r>
              <a:rPr sz="950" spc="80" dirty="0">
                <a:latin typeface="Trebuchet MS"/>
                <a:cs typeface="Trebuchet MS"/>
              </a:rPr>
              <a:t>nebulizer,</a:t>
            </a:r>
            <a:r>
              <a:rPr sz="950" spc="175" dirty="0">
                <a:latin typeface="Trebuchet MS"/>
                <a:cs typeface="Trebuchet MS"/>
              </a:rPr>
              <a:t> </a:t>
            </a:r>
            <a:r>
              <a:rPr sz="950" spc="100" dirty="0">
                <a:latin typeface="Trebuchet MS"/>
                <a:cs typeface="Trebuchet MS"/>
              </a:rPr>
              <a:t>stress-</a:t>
            </a:r>
            <a:r>
              <a:rPr sz="950" spc="85" dirty="0">
                <a:latin typeface="Trebuchet MS"/>
                <a:cs typeface="Trebuchet MS"/>
              </a:rPr>
              <a:t>reduction</a:t>
            </a:r>
            <a:r>
              <a:rPr sz="950" spc="190" dirty="0">
                <a:latin typeface="Trebuchet MS"/>
                <a:cs typeface="Trebuchet MS"/>
              </a:rPr>
              <a:t> </a:t>
            </a:r>
            <a:r>
              <a:rPr sz="950" spc="95" dirty="0">
                <a:latin typeface="Trebuchet MS"/>
                <a:cs typeface="Trebuchet MS"/>
              </a:rPr>
              <a:t>mode, </a:t>
            </a:r>
            <a:r>
              <a:rPr sz="950" spc="75" dirty="0">
                <a:latin typeface="Trebuchet MS"/>
                <a:cs typeface="Trebuchet MS"/>
              </a:rPr>
              <a:t>portable,</a:t>
            </a:r>
            <a:r>
              <a:rPr sz="950" spc="175" dirty="0">
                <a:latin typeface="Trebuchet MS"/>
                <a:cs typeface="Trebuchet MS"/>
              </a:rPr>
              <a:t> </a:t>
            </a:r>
            <a:r>
              <a:rPr sz="950" spc="70" dirty="0">
                <a:latin typeface="Trebuchet MS"/>
                <a:cs typeface="Trebuchet MS"/>
              </a:rPr>
              <a:t>affordable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15455" y="2344117"/>
            <a:ext cx="1953895" cy="75946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4700"/>
              </a:lnSpc>
              <a:spcBef>
                <a:spcPts val="185"/>
              </a:spcBef>
            </a:pPr>
            <a:r>
              <a:rPr sz="1000" b="1" spc="145" dirty="0">
                <a:solidFill>
                  <a:srgbClr val="F16629"/>
                </a:solidFill>
                <a:latin typeface="Trebuchet MS"/>
                <a:cs typeface="Trebuchet MS"/>
              </a:rPr>
              <a:t>Physical</a:t>
            </a:r>
            <a:r>
              <a:rPr sz="1000" b="1" spc="16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80" dirty="0">
                <a:solidFill>
                  <a:srgbClr val="F16629"/>
                </a:solidFill>
                <a:latin typeface="Trebuchet MS"/>
                <a:cs typeface="Trebuchet MS"/>
              </a:rPr>
              <a:t>Sales</a:t>
            </a:r>
            <a:r>
              <a:rPr sz="1000" b="1" spc="229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45" dirty="0">
                <a:solidFill>
                  <a:srgbClr val="F16629"/>
                </a:solidFill>
                <a:latin typeface="Trebuchet MS"/>
                <a:cs typeface="Trebuchet MS"/>
              </a:rPr>
              <a:t>Channels </a:t>
            </a:r>
            <a:r>
              <a:rPr sz="1000" spc="85" dirty="0">
                <a:latin typeface="Trebuchet MS"/>
                <a:cs typeface="Trebuchet MS"/>
              </a:rPr>
              <a:t>Reliance</a:t>
            </a:r>
            <a:r>
              <a:rPr sz="1000" spc="135" dirty="0">
                <a:latin typeface="Trebuchet MS"/>
                <a:cs typeface="Trebuchet MS"/>
              </a:rPr>
              <a:t> </a:t>
            </a:r>
            <a:r>
              <a:rPr sz="1000" spc="50" dirty="0">
                <a:latin typeface="Trebuchet MS"/>
                <a:cs typeface="Trebuchet MS"/>
              </a:rPr>
              <a:t>Retail,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CII</a:t>
            </a:r>
            <a:r>
              <a:rPr sz="1000" spc="145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expos, </a:t>
            </a:r>
            <a:r>
              <a:rPr sz="1000" spc="60" dirty="0">
                <a:latin typeface="Trebuchet MS"/>
                <a:cs typeface="Trebuchet MS"/>
              </a:rPr>
              <a:t>IITF,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Auto</a:t>
            </a:r>
            <a:r>
              <a:rPr sz="1000" spc="135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Expo,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Hospital </a:t>
            </a:r>
            <a:r>
              <a:rPr sz="1000" spc="95" dirty="0">
                <a:latin typeface="Trebuchet MS"/>
                <a:cs typeface="Trebuchet MS"/>
              </a:rPr>
              <a:t>partnerships,</a:t>
            </a:r>
            <a:r>
              <a:rPr sz="1000" spc="140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Medical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trade fairs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15455" y="3767748"/>
            <a:ext cx="2073275" cy="7594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175"/>
              </a:lnSpc>
              <a:spcBef>
                <a:spcPts val="125"/>
              </a:spcBef>
            </a:pPr>
            <a:r>
              <a:rPr sz="1000" b="1" spc="180" dirty="0">
                <a:solidFill>
                  <a:srgbClr val="F16629"/>
                </a:solidFill>
                <a:latin typeface="Trebuchet MS"/>
                <a:cs typeface="Trebuchet MS"/>
              </a:rPr>
              <a:t>Sales</a:t>
            </a:r>
            <a:r>
              <a:rPr sz="1000" b="1" spc="21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65" dirty="0">
                <a:solidFill>
                  <a:srgbClr val="F16629"/>
                </a:solidFill>
                <a:latin typeface="Trebuchet MS"/>
                <a:cs typeface="Trebuchet MS"/>
              </a:rPr>
              <a:t>KPIs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94300"/>
              </a:lnSpc>
              <a:spcBef>
                <a:spcPts val="45"/>
              </a:spcBef>
            </a:pPr>
            <a:r>
              <a:rPr sz="1000" spc="114" dirty="0">
                <a:latin typeface="Trebuchet MS"/>
                <a:cs typeface="Trebuchet MS"/>
              </a:rPr>
              <a:t>Revenue</a:t>
            </a:r>
            <a:r>
              <a:rPr sz="1000" spc="135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growth,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105" dirty="0">
                <a:latin typeface="Trebuchet MS"/>
                <a:cs typeface="Trebuchet MS"/>
              </a:rPr>
              <a:t>Conversion </a:t>
            </a:r>
            <a:r>
              <a:rPr sz="1000" spc="70" dirty="0">
                <a:latin typeface="Trebuchet MS"/>
                <a:cs typeface="Trebuchet MS"/>
              </a:rPr>
              <a:t>rate,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100" dirty="0">
                <a:latin typeface="Trebuchet MS"/>
                <a:cs typeface="Trebuchet MS"/>
              </a:rPr>
              <a:t>CAC,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120" dirty="0">
                <a:latin typeface="Trebuchet MS"/>
                <a:cs typeface="Trebuchet MS"/>
              </a:rPr>
              <a:t>Sales</a:t>
            </a:r>
            <a:r>
              <a:rPr sz="1000" spc="90" dirty="0">
                <a:latin typeface="Trebuchet MS"/>
                <a:cs typeface="Trebuchet MS"/>
              </a:rPr>
              <a:t> </a:t>
            </a:r>
            <a:r>
              <a:rPr sz="1000" spc="85" dirty="0">
                <a:latin typeface="Trebuchet MS"/>
                <a:cs typeface="Trebuchet MS"/>
              </a:rPr>
              <a:t>cycle</a:t>
            </a:r>
            <a:r>
              <a:rPr sz="1000" spc="130" dirty="0">
                <a:latin typeface="Trebuchet MS"/>
                <a:cs typeface="Trebuchet MS"/>
              </a:rPr>
              <a:t> </a:t>
            </a:r>
            <a:r>
              <a:rPr sz="1000" spc="50" dirty="0">
                <a:latin typeface="Trebuchet MS"/>
                <a:cs typeface="Trebuchet MS"/>
              </a:rPr>
              <a:t>time, </a:t>
            </a:r>
            <a:r>
              <a:rPr sz="1000" spc="120" dirty="0">
                <a:latin typeface="Trebuchet MS"/>
                <a:cs typeface="Trebuchet MS"/>
              </a:rPr>
              <a:t>Customer</a:t>
            </a:r>
            <a:r>
              <a:rPr sz="1000" spc="180" dirty="0">
                <a:latin typeface="Trebuchet MS"/>
                <a:cs typeface="Trebuchet MS"/>
              </a:rPr>
              <a:t> </a:t>
            </a:r>
            <a:r>
              <a:rPr sz="1000" spc="75" dirty="0">
                <a:latin typeface="Trebuchet MS"/>
                <a:cs typeface="Trebuchet MS"/>
              </a:rPr>
              <a:t>retention,</a:t>
            </a:r>
            <a:r>
              <a:rPr sz="1000" spc="140" dirty="0">
                <a:latin typeface="Trebuchet MS"/>
                <a:cs typeface="Trebuchet MS"/>
              </a:rPr>
              <a:t> </a:t>
            </a:r>
            <a:r>
              <a:rPr sz="1000" spc="110" dirty="0">
                <a:latin typeface="Trebuchet MS"/>
                <a:cs typeface="Trebuchet MS"/>
              </a:rPr>
              <a:t>Lead-</a:t>
            </a:r>
            <a:r>
              <a:rPr sz="1000" spc="30" dirty="0">
                <a:latin typeface="Trebuchet MS"/>
                <a:cs typeface="Trebuchet MS"/>
              </a:rPr>
              <a:t>to- </a:t>
            </a:r>
            <a:r>
              <a:rPr sz="1000" spc="120" dirty="0">
                <a:latin typeface="Trebuchet MS"/>
                <a:cs typeface="Trebuchet MS"/>
              </a:rPr>
              <a:t>customer</a:t>
            </a:r>
            <a:r>
              <a:rPr sz="1000" spc="140" dirty="0">
                <a:latin typeface="Trebuchet MS"/>
                <a:cs typeface="Trebuchet MS"/>
              </a:rPr>
              <a:t> </a:t>
            </a:r>
            <a:r>
              <a:rPr sz="1000" spc="55" dirty="0">
                <a:latin typeface="Trebuchet MS"/>
                <a:cs typeface="Trebuchet MS"/>
              </a:rPr>
              <a:t>ratio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5920" y="5130863"/>
            <a:ext cx="1627505" cy="650875"/>
          </a:xfrm>
          <a:custGeom>
            <a:avLst/>
            <a:gdLst/>
            <a:ahLst/>
            <a:cxnLst/>
            <a:rect l="l" t="t" r="r" b="b"/>
            <a:pathLst>
              <a:path w="1627505" h="650875">
                <a:moveTo>
                  <a:pt x="1550997" y="650802"/>
                </a:moveTo>
                <a:lnTo>
                  <a:pt x="76008" y="650802"/>
                </a:lnTo>
                <a:lnTo>
                  <a:pt x="70718" y="650281"/>
                </a:lnTo>
                <a:lnTo>
                  <a:pt x="31713" y="634124"/>
                </a:lnTo>
                <a:lnTo>
                  <a:pt x="4148" y="595648"/>
                </a:lnTo>
                <a:lnTo>
                  <a:pt x="0" y="574793"/>
                </a:lnTo>
                <a:lnTo>
                  <a:pt x="0" y="569452"/>
                </a:lnTo>
                <a:lnTo>
                  <a:pt x="0" y="76008"/>
                </a:lnTo>
                <a:lnTo>
                  <a:pt x="16677" y="31712"/>
                </a:lnTo>
                <a:lnTo>
                  <a:pt x="55153" y="4147"/>
                </a:lnTo>
                <a:lnTo>
                  <a:pt x="76008" y="0"/>
                </a:lnTo>
                <a:lnTo>
                  <a:pt x="1550997" y="0"/>
                </a:lnTo>
                <a:lnTo>
                  <a:pt x="1595293" y="16677"/>
                </a:lnTo>
                <a:lnTo>
                  <a:pt x="1622857" y="55153"/>
                </a:lnTo>
                <a:lnTo>
                  <a:pt x="1627006" y="76008"/>
                </a:lnTo>
                <a:lnTo>
                  <a:pt x="1627006" y="574793"/>
                </a:lnTo>
                <a:lnTo>
                  <a:pt x="1610328" y="619089"/>
                </a:lnTo>
                <a:lnTo>
                  <a:pt x="1571852" y="646653"/>
                </a:lnTo>
                <a:lnTo>
                  <a:pt x="1556287" y="650281"/>
                </a:lnTo>
                <a:lnTo>
                  <a:pt x="1550997" y="650802"/>
                </a:lnTo>
                <a:close/>
              </a:path>
            </a:pathLst>
          </a:custGeom>
          <a:solidFill>
            <a:srgbClr val="F16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0245" y="5142569"/>
            <a:ext cx="1369695" cy="6127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3970" marR="5080" indent="-1905" algn="just">
              <a:lnSpc>
                <a:spcPct val="93400"/>
              </a:lnSpc>
              <a:spcBef>
                <a:spcPts val="204"/>
              </a:spcBef>
            </a:pPr>
            <a:r>
              <a:rPr sz="1000" spc="45" dirty="0">
                <a:solidFill>
                  <a:srgbClr val="FFFFFF"/>
                </a:solidFill>
                <a:latin typeface="Trebuchet MS"/>
                <a:cs typeface="Trebuchet MS"/>
              </a:rPr>
              <a:t>https://www.instagr </a:t>
            </a:r>
            <a:r>
              <a:rPr sz="1000" spc="85" dirty="0">
                <a:solidFill>
                  <a:srgbClr val="FFFFFF"/>
                </a:solidFill>
                <a:latin typeface="Trebuchet MS"/>
                <a:cs typeface="Trebuchet MS"/>
              </a:rPr>
              <a:t>am.com/ai_powere d_._oxygen_mask/?</a:t>
            </a:r>
            <a:endParaRPr sz="1000">
              <a:latin typeface="Trebuchet MS"/>
              <a:cs typeface="Trebuchet MS"/>
            </a:endParaRPr>
          </a:p>
          <a:p>
            <a:pPr marL="320040">
              <a:lnSpc>
                <a:spcPts val="1155"/>
              </a:lnSpc>
            </a:pPr>
            <a:r>
              <a:rPr sz="1000" u="sng" spc="29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000" spc="190" dirty="0">
                <a:solidFill>
                  <a:srgbClr val="FFFFFF"/>
                </a:solidFill>
                <a:latin typeface="Trebuchet MS"/>
                <a:cs typeface="Trebuchet MS"/>
              </a:rPr>
              <a:t>pwa=1#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41569" y="5215784"/>
            <a:ext cx="4678045" cy="466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75"/>
              </a:lnSpc>
              <a:spcBef>
                <a:spcPts val="125"/>
              </a:spcBef>
            </a:pPr>
            <a:r>
              <a:rPr sz="1000" b="1" spc="195" dirty="0">
                <a:solidFill>
                  <a:srgbClr val="F16629"/>
                </a:solidFill>
                <a:latin typeface="Trebuchet MS"/>
                <a:cs typeface="Trebuchet MS"/>
              </a:rPr>
              <a:t>GTM</a:t>
            </a:r>
            <a:r>
              <a:rPr sz="1000" b="1" spc="18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000" b="1" spc="155" dirty="0">
                <a:solidFill>
                  <a:srgbClr val="F16629"/>
                </a:solidFill>
                <a:latin typeface="Trebuchet MS"/>
                <a:cs typeface="Trebuchet MS"/>
              </a:rPr>
              <a:t>Partners</a:t>
            </a:r>
            <a:endParaRPr sz="1000">
              <a:latin typeface="Trebuchet MS"/>
              <a:cs typeface="Trebuchet MS"/>
            </a:endParaRPr>
          </a:p>
          <a:p>
            <a:pPr marL="12065" marR="5080" algn="ctr">
              <a:lnSpc>
                <a:spcPts val="1090"/>
              </a:lnSpc>
              <a:spcBef>
                <a:spcPts val="105"/>
              </a:spcBef>
            </a:pPr>
            <a:r>
              <a:rPr sz="1000" spc="65" dirty="0">
                <a:latin typeface="Trebuchet MS"/>
                <a:cs typeface="Trebuchet MS"/>
              </a:rPr>
              <a:t>Digital: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110" dirty="0">
                <a:latin typeface="Trebuchet MS"/>
                <a:cs typeface="Trebuchet MS"/>
              </a:rPr>
              <a:t>NPS,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CSAT,</a:t>
            </a:r>
            <a:r>
              <a:rPr sz="1000" spc="125" dirty="0">
                <a:latin typeface="Trebuchet MS"/>
                <a:cs typeface="Trebuchet MS"/>
              </a:rPr>
              <a:t> </a:t>
            </a:r>
            <a:r>
              <a:rPr sz="1000" spc="110" dirty="0">
                <a:latin typeface="Trebuchet MS"/>
                <a:cs typeface="Trebuchet MS"/>
              </a:rPr>
              <a:t>Google</a:t>
            </a:r>
            <a:r>
              <a:rPr sz="1000" spc="140" dirty="0">
                <a:latin typeface="Trebuchet MS"/>
                <a:cs typeface="Trebuchet MS"/>
              </a:rPr>
              <a:t> </a:t>
            </a:r>
            <a:r>
              <a:rPr sz="1000" spc="125" dirty="0">
                <a:latin typeface="Trebuchet MS"/>
                <a:cs typeface="Trebuchet MS"/>
              </a:rPr>
              <a:t>Forms</a:t>
            </a:r>
            <a:r>
              <a:rPr sz="1000" spc="105" dirty="0">
                <a:latin typeface="Trebuchet MS"/>
                <a:cs typeface="Trebuchet MS"/>
              </a:rPr>
              <a:t> </a:t>
            </a:r>
            <a:r>
              <a:rPr sz="1000" spc="125" dirty="0">
                <a:latin typeface="Trebuchet MS"/>
                <a:cs typeface="Trebuchet MS"/>
              </a:rPr>
              <a:t>surveys</a:t>
            </a:r>
            <a:r>
              <a:rPr sz="1000" spc="105" dirty="0">
                <a:latin typeface="Trebuchet MS"/>
                <a:cs typeface="Trebuchet MS"/>
              </a:rPr>
              <a:t> </a:t>
            </a:r>
            <a:r>
              <a:rPr sz="1000" spc="65" dirty="0">
                <a:latin typeface="Trebuchet MS"/>
                <a:cs typeface="Trebuchet MS"/>
              </a:rPr>
              <a:t>Offline:</a:t>
            </a:r>
            <a:r>
              <a:rPr sz="1000" spc="105" dirty="0">
                <a:latin typeface="Trebuchet MS"/>
                <a:cs typeface="Trebuchet MS"/>
              </a:rPr>
              <a:t> Feedback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85" dirty="0">
                <a:latin typeface="Trebuchet MS"/>
                <a:cs typeface="Trebuchet MS"/>
              </a:rPr>
              <a:t>cards, </a:t>
            </a:r>
            <a:r>
              <a:rPr sz="1000" spc="80" dirty="0">
                <a:latin typeface="Trebuchet MS"/>
                <a:cs typeface="Trebuchet MS"/>
              </a:rPr>
              <a:t>Telephone</a:t>
            </a:r>
            <a:r>
              <a:rPr sz="1000" spc="130" dirty="0">
                <a:latin typeface="Trebuchet MS"/>
                <a:cs typeface="Trebuchet MS"/>
              </a:rPr>
              <a:t> </a:t>
            </a:r>
            <a:r>
              <a:rPr sz="1000" spc="110" dirty="0">
                <a:latin typeface="Trebuchet MS"/>
                <a:cs typeface="Trebuchet MS"/>
              </a:rPr>
              <a:t>surveys,</a:t>
            </a:r>
            <a:r>
              <a:rPr sz="1000" spc="120" dirty="0">
                <a:latin typeface="Trebuchet MS"/>
                <a:cs typeface="Trebuchet MS"/>
              </a:rPr>
              <a:t> </a:t>
            </a:r>
            <a:r>
              <a:rPr sz="1000" spc="90" dirty="0">
                <a:latin typeface="Trebuchet MS"/>
                <a:cs typeface="Trebuchet MS"/>
              </a:rPr>
              <a:t>In-</a:t>
            </a:r>
            <a:r>
              <a:rPr sz="1000" spc="95" dirty="0">
                <a:latin typeface="Trebuchet MS"/>
                <a:cs typeface="Trebuchet MS"/>
              </a:rPr>
              <a:t>depth</a:t>
            </a:r>
            <a:r>
              <a:rPr sz="1000" spc="114" dirty="0">
                <a:latin typeface="Trebuchet MS"/>
                <a:cs typeface="Trebuchet MS"/>
              </a:rPr>
              <a:t> </a:t>
            </a:r>
            <a:r>
              <a:rPr sz="1000" spc="80" dirty="0">
                <a:latin typeface="Trebuchet MS"/>
                <a:cs typeface="Trebuchet MS"/>
              </a:rPr>
              <a:t>interviews,</a:t>
            </a:r>
            <a:r>
              <a:rPr sz="1000" spc="114" dirty="0">
                <a:latin typeface="Trebuchet MS"/>
                <a:cs typeface="Trebuchet MS"/>
              </a:rPr>
              <a:t> FGDs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23172" y="5130863"/>
            <a:ext cx="1627505" cy="650875"/>
          </a:xfrm>
          <a:custGeom>
            <a:avLst/>
            <a:gdLst/>
            <a:ahLst/>
            <a:cxnLst/>
            <a:rect l="l" t="t" r="r" b="b"/>
            <a:pathLst>
              <a:path w="1627504" h="650875">
                <a:moveTo>
                  <a:pt x="1550997" y="650802"/>
                </a:moveTo>
                <a:lnTo>
                  <a:pt x="76008" y="650802"/>
                </a:lnTo>
                <a:lnTo>
                  <a:pt x="70718" y="650281"/>
                </a:lnTo>
                <a:lnTo>
                  <a:pt x="31711" y="634124"/>
                </a:lnTo>
                <a:lnTo>
                  <a:pt x="4147" y="595648"/>
                </a:lnTo>
                <a:lnTo>
                  <a:pt x="0" y="574793"/>
                </a:lnTo>
                <a:lnTo>
                  <a:pt x="0" y="569452"/>
                </a:lnTo>
                <a:lnTo>
                  <a:pt x="0" y="76008"/>
                </a:lnTo>
                <a:lnTo>
                  <a:pt x="16677" y="31712"/>
                </a:lnTo>
                <a:lnTo>
                  <a:pt x="55153" y="4147"/>
                </a:lnTo>
                <a:lnTo>
                  <a:pt x="76008" y="0"/>
                </a:lnTo>
                <a:lnTo>
                  <a:pt x="1550997" y="0"/>
                </a:lnTo>
                <a:lnTo>
                  <a:pt x="1595292" y="16677"/>
                </a:lnTo>
                <a:lnTo>
                  <a:pt x="1622856" y="55153"/>
                </a:lnTo>
                <a:lnTo>
                  <a:pt x="1627005" y="76008"/>
                </a:lnTo>
                <a:lnTo>
                  <a:pt x="1627005" y="574793"/>
                </a:lnTo>
                <a:lnTo>
                  <a:pt x="1610327" y="619089"/>
                </a:lnTo>
                <a:lnTo>
                  <a:pt x="1571851" y="646653"/>
                </a:lnTo>
                <a:lnTo>
                  <a:pt x="1556287" y="650281"/>
                </a:lnTo>
                <a:lnTo>
                  <a:pt x="1550997" y="650802"/>
                </a:lnTo>
                <a:close/>
              </a:path>
            </a:pathLst>
          </a:custGeom>
          <a:solidFill>
            <a:srgbClr val="F16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657283" y="5069353"/>
            <a:ext cx="1356360" cy="7594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22580" marR="5080" indent="-310515">
              <a:lnSpc>
                <a:spcPts val="1150"/>
              </a:lnSpc>
              <a:spcBef>
                <a:spcPts val="204"/>
              </a:spcBef>
            </a:pPr>
            <a:r>
              <a:rPr sz="1000" spc="70" dirty="0">
                <a:solidFill>
                  <a:srgbClr val="FFFFFF"/>
                </a:solidFill>
                <a:latin typeface="Trebuchet MS"/>
                <a:cs typeface="Trebuchet MS"/>
              </a:rPr>
              <a:t>am.com/reel/DJops </a:t>
            </a:r>
            <a:r>
              <a:rPr sz="1000" spc="114" dirty="0">
                <a:solidFill>
                  <a:srgbClr val="FFFFFF"/>
                </a:solidFill>
                <a:latin typeface="Trebuchet MS"/>
                <a:cs typeface="Trebuchet MS"/>
              </a:rPr>
              <a:t>Q1pKKQ/?</a:t>
            </a:r>
            <a:endParaRPr sz="1000">
              <a:latin typeface="Trebuchet MS"/>
              <a:cs typeface="Trebuchet MS"/>
            </a:endParaRPr>
          </a:p>
          <a:p>
            <a:pPr marL="13970" marR="5715" indent="635" algn="just">
              <a:lnSpc>
                <a:spcPct val="93400"/>
              </a:lnSpc>
              <a:spcBef>
                <a:spcPts val="5"/>
              </a:spcBef>
            </a:pPr>
            <a:r>
              <a:rPr sz="1000" spc="110" dirty="0">
                <a:solidFill>
                  <a:srgbClr val="FFFFFF"/>
                </a:solidFill>
                <a:latin typeface="Trebuchet MS"/>
                <a:cs typeface="Trebuchet MS"/>
              </a:rPr>
              <a:t>utm_source=ig_we </a:t>
            </a:r>
            <a:r>
              <a:rPr sz="1000" spc="95" dirty="0">
                <a:solidFill>
                  <a:srgbClr val="FFFFFF"/>
                </a:solidFill>
                <a:latin typeface="Trebuchet MS"/>
                <a:cs typeface="Trebuchet MS"/>
              </a:rPr>
              <a:t>b_copy_link&amp;igsh= </a:t>
            </a:r>
            <a:r>
              <a:rPr sz="1000" spc="135" dirty="0">
                <a:solidFill>
                  <a:srgbClr val="FFFFFF"/>
                </a:solidFill>
                <a:latin typeface="Trebuchet MS"/>
                <a:cs typeface="Trebuchet MS"/>
              </a:rPr>
              <a:t>MzRlODBiNWFlZA=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8616" y="2381316"/>
            <a:ext cx="4116326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5921" y="1714150"/>
            <a:ext cx="3660775" cy="2033905"/>
            <a:chOff x="615921" y="1714150"/>
            <a:chExt cx="3660775" cy="2033905"/>
          </a:xfrm>
        </p:grpSpPr>
        <p:sp>
          <p:nvSpPr>
            <p:cNvPr id="3" name="object 3"/>
            <p:cNvSpPr/>
            <p:nvPr/>
          </p:nvSpPr>
          <p:spPr>
            <a:xfrm>
              <a:off x="615921" y="1714150"/>
              <a:ext cx="3660775" cy="2033905"/>
            </a:xfrm>
            <a:custGeom>
              <a:avLst/>
              <a:gdLst/>
              <a:ahLst/>
              <a:cxnLst/>
              <a:rect l="l" t="t" r="r" b="b"/>
              <a:pathLst>
                <a:path w="3660775" h="2033904">
                  <a:moveTo>
                    <a:pt x="3660764" y="2033758"/>
                  </a:moveTo>
                  <a:lnTo>
                    <a:pt x="0" y="2033758"/>
                  </a:lnTo>
                  <a:lnTo>
                    <a:pt x="0" y="0"/>
                  </a:lnTo>
                  <a:lnTo>
                    <a:pt x="3660764" y="0"/>
                  </a:lnTo>
                  <a:lnTo>
                    <a:pt x="3660764" y="203375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0795" y="2779851"/>
              <a:ext cx="57150" cy="268605"/>
            </a:xfrm>
            <a:custGeom>
              <a:avLst/>
              <a:gdLst/>
              <a:ahLst/>
              <a:cxnLst/>
              <a:rect l="l" t="t" r="r" b="b"/>
              <a:pathLst>
                <a:path w="57150" h="268605">
                  <a:moveTo>
                    <a:pt x="56946" y="236207"/>
                  </a:moveTo>
                  <a:lnTo>
                    <a:pt x="32258" y="211505"/>
                  </a:lnTo>
                  <a:lnTo>
                    <a:pt x="24701" y="211505"/>
                  </a:lnTo>
                  <a:lnTo>
                    <a:pt x="0" y="236207"/>
                  </a:lnTo>
                  <a:lnTo>
                    <a:pt x="0" y="243751"/>
                  </a:lnTo>
                  <a:lnTo>
                    <a:pt x="24701" y="268452"/>
                  </a:lnTo>
                  <a:lnTo>
                    <a:pt x="32258" y="268452"/>
                  </a:lnTo>
                  <a:lnTo>
                    <a:pt x="56946" y="243751"/>
                  </a:lnTo>
                  <a:lnTo>
                    <a:pt x="56946" y="239979"/>
                  </a:lnTo>
                  <a:lnTo>
                    <a:pt x="56946" y="236207"/>
                  </a:lnTo>
                  <a:close/>
                </a:path>
                <a:path w="57150" h="268605">
                  <a:moveTo>
                    <a:pt x="56946" y="24688"/>
                  </a:moveTo>
                  <a:lnTo>
                    <a:pt x="32258" y="0"/>
                  </a:lnTo>
                  <a:lnTo>
                    <a:pt x="24701" y="0"/>
                  </a:lnTo>
                  <a:lnTo>
                    <a:pt x="0" y="24688"/>
                  </a:lnTo>
                  <a:lnTo>
                    <a:pt x="0" y="32245"/>
                  </a:lnTo>
                  <a:lnTo>
                    <a:pt x="24701" y="56934"/>
                  </a:lnTo>
                  <a:lnTo>
                    <a:pt x="32258" y="56934"/>
                  </a:lnTo>
                  <a:lnTo>
                    <a:pt x="56946" y="32245"/>
                  </a:lnTo>
                  <a:lnTo>
                    <a:pt x="56946" y="28460"/>
                  </a:lnTo>
                  <a:lnTo>
                    <a:pt x="56946" y="24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5921" y="1714150"/>
            <a:ext cx="3660775" cy="203390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89890" marR="1124585">
              <a:lnSpc>
                <a:spcPts val="1989"/>
              </a:lnSpc>
              <a:spcBef>
                <a:spcPts val="969"/>
              </a:spcBef>
            </a:pPr>
            <a:r>
              <a:rPr sz="1800" b="1" spc="235" dirty="0">
                <a:solidFill>
                  <a:srgbClr val="BF0000"/>
                </a:solidFill>
                <a:latin typeface="Trebuchet MS"/>
                <a:cs typeface="Trebuchet MS"/>
              </a:rPr>
              <a:t>Revenue </a:t>
            </a:r>
            <a:r>
              <a:rPr sz="1800" b="1" spc="240" dirty="0">
                <a:solidFill>
                  <a:srgbClr val="BF0000"/>
                </a:solidFill>
                <a:latin typeface="Trebuchet MS"/>
                <a:cs typeface="Trebuchet MS"/>
              </a:rPr>
              <a:t>Models/Streams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800">
              <a:latin typeface="Trebuchet MS"/>
              <a:cs typeface="Trebuchet MS"/>
            </a:endParaRPr>
          </a:p>
          <a:p>
            <a:pPr marL="585470" marR="1369060">
              <a:lnSpc>
                <a:spcPts val="1670"/>
              </a:lnSpc>
            </a:pPr>
            <a:r>
              <a:rPr sz="1500" spc="140" dirty="0">
                <a:latin typeface="Trebuchet MS"/>
                <a:cs typeface="Trebuchet MS"/>
              </a:rPr>
              <a:t>Freemium</a:t>
            </a:r>
            <a:r>
              <a:rPr sz="1500" spc="155" dirty="0">
                <a:latin typeface="Trebuchet MS"/>
                <a:cs typeface="Trebuchet MS"/>
              </a:rPr>
              <a:t> Model Licensing</a:t>
            </a:r>
            <a:r>
              <a:rPr sz="1500" spc="140" dirty="0">
                <a:latin typeface="Trebuchet MS"/>
                <a:cs typeface="Trebuchet MS"/>
              </a:rPr>
              <a:t> </a:t>
            </a:r>
            <a:r>
              <a:rPr sz="1500" spc="155" dirty="0">
                <a:latin typeface="Trebuchet MS"/>
                <a:cs typeface="Trebuchet MS"/>
              </a:rPr>
              <a:t>Model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5911" y="3991964"/>
            <a:ext cx="3660775" cy="2033905"/>
          </a:xfrm>
          <a:custGeom>
            <a:avLst/>
            <a:gdLst/>
            <a:ahLst/>
            <a:cxnLst/>
            <a:rect l="l" t="t" r="r" b="b"/>
            <a:pathLst>
              <a:path w="3660775" h="2033904">
                <a:moveTo>
                  <a:pt x="3660762" y="2009355"/>
                </a:moveTo>
                <a:lnTo>
                  <a:pt x="0" y="2009355"/>
                </a:lnTo>
                <a:lnTo>
                  <a:pt x="0" y="2033752"/>
                </a:lnTo>
                <a:lnTo>
                  <a:pt x="3660762" y="2033752"/>
                </a:lnTo>
                <a:lnTo>
                  <a:pt x="3660762" y="2009355"/>
                </a:lnTo>
                <a:close/>
              </a:path>
              <a:path w="3660775" h="2033904">
                <a:moveTo>
                  <a:pt x="3660762" y="0"/>
                </a:moveTo>
                <a:lnTo>
                  <a:pt x="0" y="0"/>
                </a:lnTo>
                <a:lnTo>
                  <a:pt x="0" y="1846656"/>
                </a:lnTo>
                <a:lnTo>
                  <a:pt x="3660762" y="1846656"/>
                </a:lnTo>
                <a:lnTo>
                  <a:pt x="366076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3702" y="4076879"/>
            <a:ext cx="97155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215" dirty="0">
                <a:solidFill>
                  <a:srgbClr val="BF0000"/>
                </a:solidFill>
                <a:latin typeface="Trebuchet MS"/>
                <a:cs typeface="Trebuchet MS"/>
              </a:rPr>
              <a:t>Pricing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5921" y="4805462"/>
            <a:ext cx="9526270" cy="1196340"/>
            <a:chOff x="615921" y="4805462"/>
            <a:chExt cx="9526270" cy="1196340"/>
          </a:xfrm>
        </p:grpSpPr>
        <p:sp>
          <p:nvSpPr>
            <p:cNvPr id="9" name="object 9"/>
            <p:cNvSpPr/>
            <p:nvPr/>
          </p:nvSpPr>
          <p:spPr>
            <a:xfrm>
              <a:off x="1030795" y="4805463"/>
              <a:ext cx="57150" cy="488315"/>
            </a:xfrm>
            <a:custGeom>
              <a:avLst/>
              <a:gdLst/>
              <a:ahLst/>
              <a:cxnLst/>
              <a:rect l="l" t="t" r="r" b="b"/>
              <a:pathLst>
                <a:path w="57150" h="488314">
                  <a:moveTo>
                    <a:pt x="56946" y="455853"/>
                  </a:moveTo>
                  <a:lnTo>
                    <a:pt x="32258" y="431165"/>
                  </a:lnTo>
                  <a:lnTo>
                    <a:pt x="24701" y="431165"/>
                  </a:lnTo>
                  <a:lnTo>
                    <a:pt x="0" y="455853"/>
                  </a:lnTo>
                  <a:lnTo>
                    <a:pt x="0" y="463410"/>
                  </a:lnTo>
                  <a:lnTo>
                    <a:pt x="24701" y="488111"/>
                  </a:lnTo>
                  <a:lnTo>
                    <a:pt x="32258" y="488111"/>
                  </a:lnTo>
                  <a:lnTo>
                    <a:pt x="56946" y="463410"/>
                  </a:lnTo>
                  <a:lnTo>
                    <a:pt x="56946" y="459638"/>
                  </a:lnTo>
                  <a:lnTo>
                    <a:pt x="56946" y="455853"/>
                  </a:lnTo>
                  <a:close/>
                </a:path>
                <a:path w="57150" h="488314">
                  <a:moveTo>
                    <a:pt x="56946" y="24701"/>
                  </a:moveTo>
                  <a:lnTo>
                    <a:pt x="32258" y="0"/>
                  </a:lnTo>
                  <a:lnTo>
                    <a:pt x="24701" y="0"/>
                  </a:lnTo>
                  <a:lnTo>
                    <a:pt x="0" y="24701"/>
                  </a:lnTo>
                  <a:lnTo>
                    <a:pt x="0" y="32258"/>
                  </a:lnTo>
                  <a:lnTo>
                    <a:pt x="24701" y="56946"/>
                  </a:lnTo>
                  <a:lnTo>
                    <a:pt x="32258" y="56946"/>
                  </a:lnTo>
                  <a:lnTo>
                    <a:pt x="56946" y="32258"/>
                  </a:lnTo>
                  <a:lnTo>
                    <a:pt x="56946" y="28473"/>
                  </a:lnTo>
                  <a:lnTo>
                    <a:pt x="56946" y="24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5921" y="591996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16226" y="5838621"/>
              <a:ext cx="1125855" cy="163195"/>
            </a:xfrm>
            <a:custGeom>
              <a:avLst/>
              <a:gdLst/>
              <a:ahLst/>
              <a:cxnLst/>
              <a:rect l="l" t="t" r="r" b="b"/>
              <a:pathLst>
                <a:path w="1125854" h="163195">
                  <a:moveTo>
                    <a:pt x="1125816" y="0"/>
                  </a:moveTo>
                  <a:lnTo>
                    <a:pt x="1088313" y="0"/>
                  </a:lnTo>
                  <a:lnTo>
                    <a:pt x="174015" y="0"/>
                  </a:lnTo>
                  <a:lnTo>
                    <a:pt x="136525" y="0"/>
                  </a:lnTo>
                  <a:lnTo>
                    <a:pt x="0" y="162699"/>
                  </a:lnTo>
                  <a:lnTo>
                    <a:pt x="174015" y="162699"/>
                  </a:lnTo>
                  <a:lnTo>
                    <a:pt x="951801" y="162699"/>
                  </a:lnTo>
                  <a:lnTo>
                    <a:pt x="1125816" y="162699"/>
                  </a:lnTo>
                  <a:lnTo>
                    <a:pt x="1125816" y="0"/>
                  </a:lnTo>
                  <a:close/>
                </a:path>
              </a:pathLst>
            </a:custGeom>
            <a:solidFill>
              <a:srgbClr val="C13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88943" y="4678872"/>
            <a:ext cx="2506980" cy="902969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163830">
              <a:lnSpc>
                <a:spcPts val="1730"/>
              </a:lnSpc>
              <a:spcBef>
                <a:spcPts val="250"/>
              </a:spcBef>
            </a:pPr>
            <a:r>
              <a:rPr sz="1500" b="1" spc="180" dirty="0">
                <a:latin typeface="Trebuchet MS"/>
                <a:cs typeface="Trebuchet MS"/>
              </a:rPr>
              <a:t>Unit</a:t>
            </a:r>
            <a:r>
              <a:rPr sz="1500" b="1" spc="120" dirty="0">
                <a:latin typeface="Trebuchet MS"/>
                <a:cs typeface="Trebuchet MS"/>
              </a:rPr>
              <a:t> </a:t>
            </a:r>
            <a:r>
              <a:rPr sz="1500" b="1" spc="160" dirty="0">
                <a:latin typeface="Trebuchet MS"/>
                <a:cs typeface="Trebuchet MS"/>
              </a:rPr>
              <a:t>of</a:t>
            </a:r>
            <a:r>
              <a:rPr sz="1500" b="1" spc="125" dirty="0">
                <a:latin typeface="Trebuchet MS"/>
                <a:cs typeface="Trebuchet MS"/>
              </a:rPr>
              <a:t> </a:t>
            </a:r>
            <a:r>
              <a:rPr sz="1500" b="1" spc="200" dirty="0">
                <a:latin typeface="Trebuchet MS"/>
                <a:cs typeface="Trebuchet MS"/>
              </a:rPr>
              <a:t>Sale:</a:t>
            </a:r>
            <a:r>
              <a:rPr sz="1500" b="1" spc="180" dirty="0">
                <a:latin typeface="Trebuchet MS"/>
                <a:cs typeface="Trebuchet MS"/>
              </a:rPr>
              <a:t> </a:t>
            </a:r>
            <a:r>
              <a:rPr sz="1500" spc="100" dirty="0">
                <a:latin typeface="Trebuchet MS"/>
                <a:cs typeface="Trebuchet MS"/>
              </a:rPr>
              <a:t>Portable </a:t>
            </a:r>
            <a:r>
              <a:rPr sz="1500" spc="200" dirty="0">
                <a:latin typeface="Trebuchet MS"/>
                <a:cs typeface="Trebuchet MS"/>
              </a:rPr>
              <a:t>Oxygen</a:t>
            </a:r>
            <a:r>
              <a:rPr sz="1500" spc="145" dirty="0">
                <a:latin typeface="Trebuchet MS"/>
                <a:cs typeface="Trebuchet MS"/>
              </a:rPr>
              <a:t> </a:t>
            </a:r>
            <a:r>
              <a:rPr sz="1500" spc="204" dirty="0">
                <a:latin typeface="Trebuchet MS"/>
                <a:cs typeface="Trebuchet MS"/>
              </a:rPr>
              <a:t>Mask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1550"/>
              </a:lnSpc>
            </a:pPr>
            <a:r>
              <a:rPr sz="1500" b="1" spc="210" dirty="0">
                <a:latin typeface="Trebuchet MS"/>
                <a:cs typeface="Trebuchet MS"/>
              </a:rPr>
              <a:t>Selling</a:t>
            </a:r>
            <a:r>
              <a:rPr sz="1500" b="1" spc="150" dirty="0">
                <a:latin typeface="Trebuchet MS"/>
                <a:cs typeface="Trebuchet MS"/>
              </a:rPr>
              <a:t> </a:t>
            </a:r>
            <a:r>
              <a:rPr sz="1500" b="1" spc="170" dirty="0">
                <a:latin typeface="Trebuchet MS"/>
                <a:cs typeface="Trebuchet MS"/>
              </a:rPr>
              <a:t>price</a:t>
            </a:r>
            <a:r>
              <a:rPr sz="1500" b="1" spc="145" dirty="0">
                <a:latin typeface="Trebuchet MS"/>
                <a:cs typeface="Trebuchet MS"/>
              </a:rPr>
              <a:t> </a:t>
            </a:r>
            <a:r>
              <a:rPr sz="1500" b="1" spc="185" dirty="0">
                <a:latin typeface="Trebuchet MS"/>
                <a:cs typeface="Trebuchet MS"/>
              </a:rPr>
              <a:t>per</a:t>
            </a:r>
            <a:r>
              <a:rPr sz="1500" b="1" spc="175" dirty="0">
                <a:latin typeface="Trebuchet MS"/>
                <a:cs typeface="Trebuchet MS"/>
              </a:rPr>
              <a:t> </a:t>
            </a:r>
            <a:r>
              <a:rPr sz="1500" b="1" spc="145" dirty="0">
                <a:latin typeface="Trebuchet MS"/>
                <a:cs typeface="Trebuchet MS"/>
              </a:rPr>
              <a:t>unit: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1735"/>
              </a:lnSpc>
            </a:pPr>
            <a:r>
              <a:rPr sz="1500" spc="175" dirty="0">
                <a:latin typeface="Trebuchet MS"/>
                <a:cs typeface="Trebuchet MS"/>
              </a:rPr>
              <a:t>₹30,000</a:t>
            </a:r>
            <a:r>
              <a:rPr sz="1500" spc="145" dirty="0">
                <a:latin typeface="Trebuchet MS"/>
                <a:cs typeface="Trebuchet MS"/>
              </a:rPr>
              <a:t> </a:t>
            </a:r>
            <a:r>
              <a:rPr sz="1500" spc="80" dirty="0">
                <a:latin typeface="Trebuchet MS"/>
                <a:cs typeface="Trebuchet MS"/>
              </a:rPr>
              <a:t>for</a:t>
            </a:r>
            <a:r>
              <a:rPr sz="1500" spc="175" dirty="0">
                <a:latin typeface="Trebuchet MS"/>
                <a:cs typeface="Trebuchet MS"/>
              </a:rPr>
              <a:t> </a:t>
            </a:r>
            <a:r>
              <a:rPr sz="1500" spc="165" dirty="0">
                <a:latin typeface="Trebuchet MS"/>
                <a:cs typeface="Trebuchet MS"/>
              </a:rPr>
              <a:t>each</a:t>
            </a:r>
            <a:r>
              <a:rPr sz="1500" spc="155" dirty="0">
                <a:latin typeface="Trebuchet MS"/>
                <a:cs typeface="Trebuchet MS"/>
              </a:rPr>
              <a:t> </a:t>
            </a:r>
            <a:r>
              <a:rPr sz="1500" spc="85" dirty="0">
                <a:latin typeface="Trebuchet MS"/>
                <a:cs typeface="Trebuchet MS"/>
              </a:rPr>
              <a:t>unit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30698" y="2568328"/>
            <a:ext cx="2603500" cy="2603500"/>
          </a:xfrm>
          <a:custGeom>
            <a:avLst/>
            <a:gdLst/>
            <a:ahLst/>
            <a:cxnLst/>
            <a:rect l="l" t="t" r="r" b="b"/>
            <a:pathLst>
              <a:path w="2603500" h="2603500">
                <a:moveTo>
                  <a:pt x="2196458" y="2603210"/>
                </a:moveTo>
                <a:lnTo>
                  <a:pt x="406751" y="2603210"/>
                </a:lnTo>
                <a:lnTo>
                  <a:pt x="396766" y="2603087"/>
                </a:lnTo>
                <a:lnTo>
                  <a:pt x="356958" y="2600151"/>
                </a:lnTo>
                <a:lnTo>
                  <a:pt x="317628" y="2593325"/>
                </a:lnTo>
                <a:lnTo>
                  <a:pt x="279158" y="2582679"/>
                </a:lnTo>
                <a:lnTo>
                  <a:pt x="241916" y="2568312"/>
                </a:lnTo>
                <a:lnTo>
                  <a:pt x="206261" y="2550365"/>
                </a:lnTo>
                <a:lnTo>
                  <a:pt x="172538" y="2529010"/>
                </a:lnTo>
                <a:lnTo>
                  <a:pt x="141070" y="2504452"/>
                </a:lnTo>
                <a:lnTo>
                  <a:pt x="112160" y="2476928"/>
                </a:lnTo>
                <a:lnTo>
                  <a:pt x="86087" y="2446702"/>
                </a:lnTo>
                <a:lnTo>
                  <a:pt x="63103" y="2414066"/>
                </a:lnTo>
                <a:lnTo>
                  <a:pt x="43429" y="2379335"/>
                </a:lnTo>
                <a:lnTo>
                  <a:pt x="27253" y="2342843"/>
                </a:lnTo>
                <a:lnTo>
                  <a:pt x="14733" y="2304941"/>
                </a:lnTo>
                <a:lnTo>
                  <a:pt x="5987" y="2265994"/>
                </a:lnTo>
                <a:lnTo>
                  <a:pt x="1101" y="2226378"/>
                </a:lnTo>
                <a:lnTo>
                  <a:pt x="0" y="2196458"/>
                </a:lnTo>
                <a:lnTo>
                  <a:pt x="0" y="406751"/>
                </a:lnTo>
                <a:lnTo>
                  <a:pt x="1958" y="366883"/>
                </a:lnTo>
                <a:lnTo>
                  <a:pt x="7814" y="327398"/>
                </a:lnTo>
                <a:lnTo>
                  <a:pt x="17514" y="288677"/>
                </a:lnTo>
                <a:lnTo>
                  <a:pt x="30961" y="251094"/>
                </a:lnTo>
                <a:lnTo>
                  <a:pt x="48028" y="215010"/>
                </a:lnTo>
                <a:lnTo>
                  <a:pt x="68549" y="180772"/>
                </a:lnTo>
                <a:lnTo>
                  <a:pt x="92328" y="148711"/>
                </a:lnTo>
                <a:lnTo>
                  <a:pt x="119134" y="119134"/>
                </a:lnTo>
                <a:lnTo>
                  <a:pt x="148711" y="92328"/>
                </a:lnTo>
                <a:lnTo>
                  <a:pt x="180771" y="68549"/>
                </a:lnTo>
                <a:lnTo>
                  <a:pt x="215010" y="48028"/>
                </a:lnTo>
                <a:lnTo>
                  <a:pt x="251094" y="30961"/>
                </a:lnTo>
                <a:lnTo>
                  <a:pt x="288677" y="17514"/>
                </a:lnTo>
                <a:lnTo>
                  <a:pt x="327398" y="7815"/>
                </a:lnTo>
                <a:lnTo>
                  <a:pt x="366883" y="1958"/>
                </a:lnTo>
                <a:lnTo>
                  <a:pt x="406751" y="0"/>
                </a:lnTo>
                <a:lnTo>
                  <a:pt x="2196458" y="0"/>
                </a:lnTo>
                <a:lnTo>
                  <a:pt x="2236328" y="1958"/>
                </a:lnTo>
                <a:lnTo>
                  <a:pt x="2275810" y="7815"/>
                </a:lnTo>
                <a:lnTo>
                  <a:pt x="2314531" y="17514"/>
                </a:lnTo>
                <a:lnTo>
                  <a:pt x="2352114" y="30961"/>
                </a:lnTo>
                <a:lnTo>
                  <a:pt x="2388198" y="48028"/>
                </a:lnTo>
                <a:lnTo>
                  <a:pt x="2422436" y="68549"/>
                </a:lnTo>
                <a:lnTo>
                  <a:pt x="2454499" y="92328"/>
                </a:lnTo>
                <a:lnTo>
                  <a:pt x="2484075" y="119134"/>
                </a:lnTo>
                <a:lnTo>
                  <a:pt x="2510881" y="148711"/>
                </a:lnTo>
                <a:lnTo>
                  <a:pt x="2534659" y="180772"/>
                </a:lnTo>
                <a:lnTo>
                  <a:pt x="2555181" y="215010"/>
                </a:lnTo>
                <a:lnTo>
                  <a:pt x="2572247" y="251094"/>
                </a:lnTo>
                <a:lnTo>
                  <a:pt x="2585695" y="288677"/>
                </a:lnTo>
                <a:lnTo>
                  <a:pt x="2595395" y="327398"/>
                </a:lnTo>
                <a:lnTo>
                  <a:pt x="2601251" y="366883"/>
                </a:lnTo>
                <a:lnTo>
                  <a:pt x="2603210" y="406751"/>
                </a:lnTo>
                <a:lnTo>
                  <a:pt x="2603210" y="2196458"/>
                </a:lnTo>
                <a:lnTo>
                  <a:pt x="2601251" y="2236327"/>
                </a:lnTo>
                <a:lnTo>
                  <a:pt x="2595395" y="2275811"/>
                </a:lnTo>
                <a:lnTo>
                  <a:pt x="2585695" y="2314531"/>
                </a:lnTo>
                <a:lnTo>
                  <a:pt x="2572247" y="2352115"/>
                </a:lnTo>
                <a:lnTo>
                  <a:pt x="2555181" y="2388198"/>
                </a:lnTo>
                <a:lnTo>
                  <a:pt x="2534659" y="2422437"/>
                </a:lnTo>
                <a:lnTo>
                  <a:pt x="2510881" y="2454498"/>
                </a:lnTo>
                <a:lnTo>
                  <a:pt x="2484075" y="2484075"/>
                </a:lnTo>
                <a:lnTo>
                  <a:pt x="2454499" y="2510881"/>
                </a:lnTo>
                <a:lnTo>
                  <a:pt x="2422436" y="2534659"/>
                </a:lnTo>
                <a:lnTo>
                  <a:pt x="2388198" y="2555180"/>
                </a:lnTo>
                <a:lnTo>
                  <a:pt x="2352114" y="2572247"/>
                </a:lnTo>
                <a:lnTo>
                  <a:pt x="2314531" y="2585694"/>
                </a:lnTo>
                <a:lnTo>
                  <a:pt x="2275810" y="2595393"/>
                </a:lnTo>
                <a:lnTo>
                  <a:pt x="2236328" y="2601252"/>
                </a:lnTo>
                <a:lnTo>
                  <a:pt x="2196458" y="2603210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28238" y="3003055"/>
            <a:ext cx="2204720" cy="9436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44170" marR="341630" indent="1270" algn="ctr">
              <a:lnSpc>
                <a:spcPts val="1989"/>
              </a:lnSpc>
              <a:spcBef>
                <a:spcPts val="300"/>
              </a:spcBef>
            </a:pPr>
            <a:r>
              <a:rPr sz="1800" b="1" spc="200" dirty="0">
                <a:solidFill>
                  <a:srgbClr val="FFFFFF"/>
                </a:solidFill>
                <a:latin typeface="Trebuchet MS"/>
                <a:cs typeface="Trebuchet MS"/>
              </a:rPr>
              <a:t>First</a:t>
            </a:r>
            <a:r>
              <a:rPr sz="1800" b="1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40" dirty="0">
                <a:solidFill>
                  <a:srgbClr val="FFFFFF"/>
                </a:solidFill>
                <a:latin typeface="Trebuchet MS"/>
                <a:cs typeface="Trebuchet MS"/>
              </a:rPr>
              <a:t>Year </a:t>
            </a:r>
            <a:r>
              <a:rPr sz="1800" b="1" spc="190" dirty="0">
                <a:solidFill>
                  <a:srgbClr val="FFFFFF"/>
                </a:solidFill>
                <a:latin typeface="Trebuchet MS"/>
                <a:cs typeface="Trebuchet MS"/>
              </a:rPr>
              <a:t>Projections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z="1500" spc="170" dirty="0">
                <a:solidFill>
                  <a:srgbClr val="FFFFFF"/>
                </a:solidFill>
                <a:latin typeface="Trebuchet MS"/>
                <a:cs typeface="Trebuchet MS"/>
              </a:rPr>
              <a:t>Revenues:</a:t>
            </a:r>
            <a:r>
              <a:rPr sz="15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rebuchet MS"/>
                <a:cs typeface="Trebuchet MS"/>
              </a:rPr>
              <a:t>₹3,60,000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10004" y="4050847"/>
            <a:ext cx="1839595" cy="61150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500" spc="150" dirty="0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sz="15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rebuchet MS"/>
                <a:cs typeface="Trebuchet MS"/>
              </a:rPr>
              <a:t>Profits:</a:t>
            </a:r>
            <a:endParaRPr sz="15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509"/>
              </a:spcBef>
            </a:pPr>
            <a:r>
              <a:rPr sz="1500" spc="165" dirty="0">
                <a:solidFill>
                  <a:srgbClr val="FFFFFF"/>
                </a:solidFill>
                <a:latin typeface="Trebuchet MS"/>
                <a:cs typeface="Trebuchet MS"/>
              </a:rPr>
              <a:t>₹36,000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0046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spc="275" dirty="0"/>
              <a:t>Financials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5921" y="5817776"/>
            <a:ext cx="9526270" cy="181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26415" algn="r">
              <a:lnSpc>
                <a:spcPct val="100000"/>
              </a:lnSpc>
              <a:spcBef>
                <a:spcPts val="125"/>
              </a:spcBef>
            </a:pPr>
            <a:r>
              <a:rPr sz="1000" b="1" spc="7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25" dirty="0">
                <a:solidFill>
                  <a:srgbClr val="C13125"/>
                </a:solidFill>
              </a:rPr>
              <a:t>Revenue</a:t>
            </a:r>
            <a:r>
              <a:rPr spc="190" dirty="0">
                <a:solidFill>
                  <a:srgbClr val="C13125"/>
                </a:solidFill>
              </a:rPr>
              <a:t> </a:t>
            </a:r>
            <a:r>
              <a:rPr spc="385" dirty="0">
                <a:solidFill>
                  <a:srgbClr val="C13125"/>
                </a:solidFill>
              </a:rPr>
              <a:t>Models</a:t>
            </a:r>
            <a:r>
              <a:rPr spc="225" dirty="0">
                <a:solidFill>
                  <a:srgbClr val="C13125"/>
                </a:solidFill>
              </a:rPr>
              <a:t> </a:t>
            </a:r>
            <a:r>
              <a:rPr dirty="0">
                <a:solidFill>
                  <a:srgbClr val="C13125"/>
                </a:solidFill>
              </a:rPr>
              <a:t>/</a:t>
            </a:r>
            <a:r>
              <a:rPr spc="204" dirty="0">
                <a:solidFill>
                  <a:srgbClr val="C13125"/>
                </a:solidFill>
              </a:rPr>
              <a:t> </a:t>
            </a:r>
            <a:r>
              <a:rPr spc="290" dirty="0">
                <a:solidFill>
                  <a:srgbClr val="C13125"/>
                </a:solidFill>
              </a:rPr>
              <a:t>Pricing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44145" y="1575854"/>
            <a:ext cx="2278380" cy="14643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8585" rIns="0" bIns="0" rtlCol="0">
            <a:spAutoFit/>
          </a:bodyPr>
          <a:lstStyle/>
          <a:p>
            <a:pPr marL="393700" marR="393065" algn="ctr">
              <a:lnSpc>
                <a:spcPts val="1410"/>
              </a:lnSpc>
              <a:spcBef>
                <a:spcPts val="855"/>
              </a:spcBef>
            </a:pPr>
            <a:r>
              <a:rPr sz="1250" b="1" spc="200" dirty="0">
                <a:solidFill>
                  <a:srgbClr val="F16629"/>
                </a:solidFill>
                <a:latin typeface="Trebuchet MS"/>
                <a:cs typeface="Trebuchet MS"/>
              </a:rPr>
              <a:t>Revenue</a:t>
            </a:r>
            <a:r>
              <a:rPr sz="1250" b="1" spc="210" dirty="0">
                <a:solidFill>
                  <a:srgbClr val="F16629"/>
                </a:solidFill>
                <a:latin typeface="Trebuchet MS"/>
                <a:cs typeface="Trebuchet MS"/>
              </a:rPr>
              <a:t> Model </a:t>
            </a:r>
            <a:r>
              <a:rPr sz="1250" b="1" spc="180" dirty="0">
                <a:solidFill>
                  <a:srgbClr val="F16629"/>
                </a:solidFill>
                <a:latin typeface="Trebuchet MS"/>
                <a:cs typeface="Trebuchet MS"/>
              </a:rPr>
              <a:t>(Primary)</a:t>
            </a:r>
            <a:endParaRPr sz="1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250">
              <a:latin typeface="Trebuchet MS"/>
              <a:cs typeface="Trebuchet MS"/>
            </a:endParaRPr>
          </a:p>
          <a:p>
            <a:pPr marR="1270" algn="ctr">
              <a:lnSpc>
                <a:spcPct val="100000"/>
              </a:lnSpc>
            </a:pPr>
            <a:r>
              <a:rPr sz="1250" spc="135" dirty="0">
                <a:latin typeface="Trebuchet MS"/>
                <a:cs typeface="Trebuchet MS"/>
              </a:rPr>
              <a:t>Freemium</a:t>
            </a:r>
            <a:r>
              <a:rPr sz="1250" spc="6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Model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650" y="3300481"/>
            <a:ext cx="2278380" cy="14643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8585" rIns="0" bIns="0" rtlCol="0">
            <a:spAutoFit/>
          </a:bodyPr>
          <a:lstStyle/>
          <a:p>
            <a:pPr marL="805180" marR="805815" algn="ctr">
              <a:lnSpc>
                <a:spcPts val="1410"/>
              </a:lnSpc>
              <a:spcBef>
                <a:spcPts val="855"/>
              </a:spcBef>
            </a:pPr>
            <a:r>
              <a:rPr sz="1250" b="1" spc="155" dirty="0">
                <a:solidFill>
                  <a:srgbClr val="F16629"/>
                </a:solidFill>
                <a:latin typeface="Trebuchet MS"/>
                <a:cs typeface="Trebuchet MS"/>
              </a:rPr>
              <a:t>Unit</a:t>
            </a:r>
            <a:r>
              <a:rPr sz="1250" b="1" spc="19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30" dirty="0">
                <a:solidFill>
                  <a:srgbClr val="F16629"/>
                </a:solidFill>
                <a:latin typeface="Trebuchet MS"/>
                <a:cs typeface="Trebuchet MS"/>
              </a:rPr>
              <a:t>of </a:t>
            </a:r>
            <a:r>
              <a:rPr sz="1250" b="1" spc="190" dirty="0">
                <a:solidFill>
                  <a:srgbClr val="F16629"/>
                </a:solidFill>
                <a:latin typeface="Trebuchet MS"/>
                <a:cs typeface="Trebuchet MS"/>
              </a:rPr>
              <a:t>Sale</a:t>
            </a:r>
            <a:endParaRPr sz="1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250">
              <a:latin typeface="Trebuchet MS"/>
              <a:cs typeface="Trebuchet MS"/>
            </a:endParaRPr>
          </a:p>
          <a:p>
            <a:pPr marR="1270" algn="ctr">
              <a:lnSpc>
                <a:spcPct val="100000"/>
              </a:lnSpc>
            </a:pPr>
            <a:r>
              <a:rPr sz="1250" spc="95" dirty="0">
                <a:latin typeface="Trebuchet MS"/>
                <a:cs typeface="Trebuchet MS"/>
              </a:rPr>
              <a:t>Portable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80" dirty="0">
                <a:latin typeface="Trebuchet MS"/>
                <a:cs typeface="Trebuchet MS"/>
              </a:rPr>
              <a:t>Oxygen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Mask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32025" y="3300481"/>
            <a:ext cx="2278380" cy="14643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8585" rIns="0" bIns="0" rtlCol="0">
            <a:spAutoFit/>
          </a:bodyPr>
          <a:lstStyle/>
          <a:p>
            <a:pPr marL="643890" marR="650875" algn="ctr">
              <a:lnSpc>
                <a:spcPts val="1410"/>
              </a:lnSpc>
              <a:spcBef>
                <a:spcPts val="855"/>
              </a:spcBef>
            </a:pPr>
            <a:r>
              <a:rPr sz="1250" b="1" spc="210" dirty="0">
                <a:solidFill>
                  <a:srgbClr val="F16629"/>
                </a:solidFill>
                <a:latin typeface="Trebuchet MS"/>
                <a:cs typeface="Trebuchet MS"/>
              </a:rPr>
              <a:t>Sale</a:t>
            </a:r>
            <a:r>
              <a:rPr sz="1250" b="1" spc="19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55" dirty="0">
                <a:solidFill>
                  <a:srgbClr val="F16629"/>
                </a:solidFill>
                <a:latin typeface="Trebuchet MS"/>
                <a:cs typeface="Trebuchet MS"/>
              </a:rPr>
              <a:t>Price </a:t>
            </a:r>
            <a:r>
              <a:rPr sz="1250" b="1" spc="170" dirty="0">
                <a:solidFill>
                  <a:srgbClr val="F16629"/>
                </a:solidFill>
                <a:latin typeface="Trebuchet MS"/>
                <a:cs typeface="Trebuchet MS"/>
              </a:rPr>
              <a:t>per</a:t>
            </a:r>
            <a:r>
              <a:rPr sz="1250" b="1" spc="17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35" dirty="0">
                <a:solidFill>
                  <a:srgbClr val="F16629"/>
                </a:solidFill>
                <a:latin typeface="Trebuchet MS"/>
                <a:cs typeface="Trebuchet MS"/>
              </a:rPr>
              <a:t>Unit</a:t>
            </a:r>
            <a:endParaRPr sz="1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250">
              <a:latin typeface="Trebuchet MS"/>
              <a:cs typeface="Trebuchet MS"/>
            </a:endParaRPr>
          </a:p>
          <a:p>
            <a:pPr marR="5080" algn="ctr">
              <a:lnSpc>
                <a:spcPct val="100000"/>
              </a:lnSpc>
            </a:pPr>
            <a:r>
              <a:rPr sz="1250" spc="175" dirty="0">
                <a:latin typeface="Trebuchet MS"/>
                <a:cs typeface="Trebuchet MS"/>
              </a:rPr>
              <a:t>₹30,000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65" dirty="0">
                <a:latin typeface="Trebuchet MS"/>
                <a:cs typeface="Trebuchet MS"/>
              </a:rPr>
              <a:t>for</a:t>
            </a:r>
            <a:r>
              <a:rPr sz="1250" spc="90" dirty="0">
                <a:latin typeface="Trebuchet MS"/>
                <a:cs typeface="Trebuchet MS"/>
              </a:rPr>
              <a:t> </a:t>
            </a:r>
            <a:r>
              <a:rPr sz="1250" spc="125" dirty="0">
                <a:latin typeface="Trebuchet MS"/>
                <a:cs typeface="Trebuchet MS"/>
              </a:rPr>
              <a:t>each </a:t>
            </a:r>
            <a:r>
              <a:rPr sz="1250" spc="90" dirty="0">
                <a:latin typeface="Trebuchet MS"/>
                <a:cs typeface="Trebuchet MS"/>
              </a:rPr>
              <a:t>unit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6265" y="3300481"/>
            <a:ext cx="2278380" cy="14643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8585" rIns="0" bIns="0" rtlCol="0">
            <a:spAutoFit/>
          </a:bodyPr>
          <a:lstStyle/>
          <a:p>
            <a:pPr marL="128270" marR="125095" algn="ctr">
              <a:lnSpc>
                <a:spcPts val="1410"/>
              </a:lnSpc>
              <a:spcBef>
                <a:spcPts val="855"/>
              </a:spcBef>
            </a:pPr>
            <a:r>
              <a:rPr sz="1250" b="1" spc="195" dirty="0">
                <a:solidFill>
                  <a:srgbClr val="F16629"/>
                </a:solidFill>
                <a:latin typeface="Trebuchet MS"/>
                <a:cs typeface="Trebuchet MS"/>
              </a:rPr>
              <a:t>Expected</a:t>
            </a:r>
            <a:r>
              <a:rPr sz="1250" b="1" spc="15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80" dirty="0">
                <a:solidFill>
                  <a:srgbClr val="F16629"/>
                </a:solidFill>
                <a:latin typeface="Trebuchet MS"/>
                <a:cs typeface="Trebuchet MS"/>
              </a:rPr>
              <a:t>units </a:t>
            </a:r>
            <a:r>
              <a:rPr sz="1250" b="1" spc="170" dirty="0">
                <a:solidFill>
                  <a:srgbClr val="F16629"/>
                </a:solidFill>
                <a:latin typeface="Trebuchet MS"/>
                <a:cs typeface="Trebuchet MS"/>
              </a:rPr>
              <a:t>to</a:t>
            </a:r>
            <a:r>
              <a:rPr sz="1250" b="1" spc="19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50" dirty="0">
                <a:solidFill>
                  <a:srgbClr val="F16629"/>
                </a:solidFill>
                <a:latin typeface="Trebuchet MS"/>
                <a:cs typeface="Trebuchet MS"/>
              </a:rPr>
              <a:t>be </a:t>
            </a:r>
            <a:r>
              <a:rPr sz="1250" b="1" spc="200" dirty="0">
                <a:solidFill>
                  <a:srgbClr val="F16629"/>
                </a:solidFill>
                <a:latin typeface="Trebuchet MS"/>
                <a:cs typeface="Trebuchet MS"/>
              </a:rPr>
              <a:t>sold</a:t>
            </a:r>
            <a:r>
              <a:rPr sz="1250" b="1" spc="14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40" dirty="0">
                <a:solidFill>
                  <a:srgbClr val="F16629"/>
                </a:solidFill>
                <a:latin typeface="Trebuchet MS"/>
                <a:cs typeface="Trebuchet MS"/>
              </a:rPr>
              <a:t>in</a:t>
            </a:r>
            <a:r>
              <a:rPr sz="1250" b="1" spc="15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55" dirty="0">
                <a:solidFill>
                  <a:srgbClr val="F16629"/>
                </a:solidFill>
                <a:latin typeface="Trebuchet MS"/>
                <a:cs typeface="Trebuchet MS"/>
              </a:rPr>
              <a:t>Year</a:t>
            </a:r>
            <a:r>
              <a:rPr sz="1250" b="1" spc="18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95" dirty="0">
                <a:solidFill>
                  <a:srgbClr val="F16629"/>
                </a:solidFill>
                <a:latin typeface="Trebuchet MS"/>
                <a:cs typeface="Trebuchet MS"/>
              </a:rPr>
              <a:t>1</a:t>
            </a:r>
            <a:endParaRPr sz="1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25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</a:pPr>
            <a:r>
              <a:rPr sz="1250" spc="135" dirty="0">
                <a:latin typeface="Trebuchet MS"/>
                <a:cs typeface="Trebuchet MS"/>
              </a:rPr>
              <a:t>Expected</a:t>
            </a:r>
            <a:r>
              <a:rPr sz="1250" spc="110" dirty="0">
                <a:latin typeface="Trebuchet MS"/>
                <a:cs typeface="Trebuchet MS"/>
              </a:rPr>
              <a:t> </a:t>
            </a:r>
            <a:r>
              <a:rPr sz="1250" spc="150" dirty="0">
                <a:latin typeface="Trebuchet MS"/>
                <a:cs typeface="Trebuchet MS"/>
              </a:rPr>
              <a:t>Sales</a:t>
            </a:r>
            <a:r>
              <a:rPr sz="1250" spc="65" dirty="0">
                <a:latin typeface="Trebuchet MS"/>
                <a:cs typeface="Trebuchet MS"/>
              </a:rPr>
              <a:t> </a:t>
            </a:r>
            <a:r>
              <a:rPr sz="1250" dirty="0">
                <a:latin typeface="Trebuchet MS"/>
                <a:cs typeface="Trebuchet MS"/>
              </a:rPr>
              <a:t>:</a:t>
            </a:r>
            <a:r>
              <a:rPr sz="1250" spc="110" dirty="0">
                <a:latin typeface="Trebuchet MS"/>
                <a:cs typeface="Trebuchet MS"/>
              </a:rPr>
              <a:t> </a:t>
            </a:r>
            <a:r>
              <a:rPr sz="1250" spc="190" dirty="0">
                <a:latin typeface="Trebuchet MS"/>
                <a:cs typeface="Trebuchet MS"/>
              </a:rPr>
              <a:t>50</a:t>
            </a:r>
            <a:r>
              <a:rPr sz="1250" spc="110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Units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8639" y="3300481"/>
            <a:ext cx="2278380" cy="14643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8585" rIns="0" bIns="0" rtlCol="0">
            <a:spAutoFit/>
          </a:bodyPr>
          <a:lstStyle/>
          <a:p>
            <a:pPr marL="192405" marR="189230" algn="ctr">
              <a:lnSpc>
                <a:spcPts val="1410"/>
              </a:lnSpc>
              <a:spcBef>
                <a:spcPts val="855"/>
              </a:spcBef>
            </a:pPr>
            <a:r>
              <a:rPr sz="1250" b="1" spc="195" dirty="0">
                <a:solidFill>
                  <a:srgbClr val="F16629"/>
                </a:solidFill>
                <a:latin typeface="Trebuchet MS"/>
                <a:cs typeface="Trebuchet MS"/>
              </a:rPr>
              <a:t>Expected</a:t>
            </a:r>
            <a:r>
              <a:rPr sz="1250" b="1" spc="16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204" dirty="0">
                <a:solidFill>
                  <a:srgbClr val="F16629"/>
                </a:solidFill>
                <a:latin typeface="Trebuchet MS"/>
                <a:cs typeface="Trebuchet MS"/>
              </a:rPr>
              <a:t>growth</a:t>
            </a:r>
            <a:r>
              <a:rPr sz="1250" b="1" spc="16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114" dirty="0">
                <a:solidFill>
                  <a:srgbClr val="F16629"/>
                </a:solidFill>
                <a:latin typeface="Trebuchet MS"/>
                <a:cs typeface="Trebuchet MS"/>
              </a:rPr>
              <a:t>in </a:t>
            </a:r>
            <a:r>
              <a:rPr sz="1250" b="1" spc="200" dirty="0">
                <a:solidFill>
                  <a:srgbClr val="F16629"/>
                </a:solidFill>
                <a:latin typeface="Trebuchet MS"/>
                <a:cs typeface="Trebuchet MS"/>
              </a:rPr>
              <a:t>monthly</a:t>
            </a:r>
            <a:r>
              <a:rPr sz="1250" b="1" spc="15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250" b="1" spc="210" dirty="0">
                <a:solidFill>
                  <a:srgbClr val="F16629"/>
                </a:solidFill>
                <a:latin typeface="Trebuchet MS"/>
                <a:cs typeface="Trebuchet MS"/>
              </a:rPr>
              <a:t>sales</a:t>
            </a:r>
            <a:endParaRPr sz="1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250">
              <a:latin typeface="Trebuchet MS"/>
              <a:cs typeface="Trebuchet MS"/>
            </a:endParaRPr>
          </a:p>
          <a:p>
            <a:pPr marR="50165" algn="ctr">
              <a:lnSpc>
                <a:spcPct val="100000"/>
              </a:lnSpc>
            </a:pPr>
            <a:r>
              <a:rPr sz="1250" spc="300" dirty="0">
                <a:latin typeface="Trebuchet MS"/>
                <a:cs typeface="Trebuchet MS"/>
              </a:rPr>
              <a:t>10%</a:t>
            </a:r>
            <a:r>
              <a:rPr sz="1250" spc="105" dirty="0">
                <a:latin typeface="Trebuchet MS"/>
                <a:cs typeface="Trebuchet MS"/>
              </a:rPr>
              <a:t> </a:t>
            </a:r>
            <a:r>
              <a:rPr sz="1250" spc="125" dirty="0">
                <a:latin typeface="Trebuchet MS"/>
                <a:cs typeface="Trebuchet MS"/>
              </a:rPr>
              <a:t>growth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70" dirty="0">
                <a:latin typeface="Trebuchet MS"/>
                <a:cs typeface="Trebuchet MS"/>
              </a:rPr>
              <a:t>rate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75" dirty="0">
                <a:solidFill>
                  <a:srgbClr val="C13125"/>
                </a:solidFill>
              </a:rPr>
              <a:t>Costs</a:t>
            </a:r>
            <a:r>
              <a:rPr spc="240" dirty="0">
                <a:solidFill>
                  <a:srgbClr val="C13125"/>
                </a:solidFill>
              </a:rPr>
              <a:t> </a:t>
            </a:r>
            <a:r>
              <a:rPr spc="420" dirty="0">
                <a:solidFill>
                  <a:srgbClr val="C13125"/>
                </a:solidFill>
              </a:rPr>
              <a:t>&amp;</a:t>
            </a:r>
            <a:r>
              <a:rPr spc="270" dirty="0">
                <a:solidFill>
                  <a:srgbClr val="C13125"/>
                </a:solidFill>
              </a:rPr>
              <a:t> </a:t>
            </a:r>
            <a:r>
              <a:rPr spc="315" dirty="0">
                <a:solidFill>
                  <a:srgbClr val="C13125"/>
                </a:solidFill>
              </a:rPr>
              <a:t>Revenues:</a:t>
            </a:r>
            <a:r>
              <a:rPr spc="254" dirty="0">
                <a:solidFill>
                  <a:srgbClr val="C13125"/>
                </a:solidFill>
              </a:rPr>
              <a:t> </a:t>
            </a:r>
            <a:r>
              <a:rPr spc="330" dirty="0">
                <a:solidFill>
                  <a:srgbClr val="C13125"/>
                </a:solidFill>
              </a:rPr>
              <a:t>Key</a:t>
            </a:r>
            <a:r>
              <a:rPr spc="220" dirty="0">
                <a:solidFill>
                  <a:srgbClr val="C13125"/>
                </a:solidFill>
              </a:rPr>
              <a:t> </a:t>
            </a:r>
            <a:r>
              <a:rPr spc="365" dirty="0">
                <a:solidFill>
                  <a:srgbClr val="C13125"/>
                </a:solidFill>
              </a:rPr>
              <a:t>Assumptions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2960" y="1494504"/>
            <a:ext cx="7240179" cy="40675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20" dirty="0">
                <a:solidFill>
                  <a:srgbClr val="C13125"/>
                </a:solidFill>
              </a:rPr>
              <a:t>Performance</a:t>
            </a:r>
            <a:r>
              <a:rPr spc="215" dirty="0">
                <a:solidFill>
                  <a:srgbClr val="C13125"/>
                </a:solidFill>
              </a:rPr>
              <a:t> </a:t>
            </a:r>
            <a:r>
              <a:rPr spc="420" dirty="0">
                <a:solidFill>
                  <a:srgbClr val="C13125"/>
                </a:solidFill>
              </a:rPr>
              <a:t>&amp;</a:t>
            </a:r>
            <a:r>
              <a:rPr spc="270" dirty="0">
                <a:solidFill>
                  <a:srgbClr val="C13125"/>
                </a:solidFill>
              </a:rPr>
              <a:t> </a:t>
            </a:r>
            <a:r>
              <a:rPr spc="310" dirty="0">
                <a:solidFill>
                  <a:srgbClr val="C13125"/>
                </a:solidFill>
              </a:rPr>
              <a:t>Break-</a:t>
            </a:r>
            <a:r>
              <a:rPr spc="315" dirty="0">
                <a:solidFill>
                  <a:srgbClr val="C13125"/>
                </a:solidFill>
              </a:rPr>
              <a:t>Even</a:t>
            </a:r>
            <a:r>
              <a:rPr spc="250" dirty="0">
                <a:solidFill>
                  <a:srgbClr val="C13125"/>
                </a:solidFill>
              </a:rPr>
              <a:t> </a:t>
            </a:r>
            <a:r>
              <a:rPr spc="320" dirty="0">
                <a:solidFill>
                  <a:srgbClr val="C13125"/>
                </a:solidFill>
              </a:rPr>
              <a:t>Analysis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29811" y="1657205"/>
          <a:ext cx="3660140" cy="366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42900" marR="379730" indent="-5080" algn="ctr">
                        <a:lnSpc>
                          <a:spcPts val="1670"/>
                        </a:lnSpc>
                      </a:pPr>
                      <a:r>
                        <a:rPr sz="1500" b="1" spc="16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Year</a:t>
                      </a:r>
                      <a:r>
                        <a:rPr sz="1500" b="1" spc="16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spc="14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1 </a:t>
                      </a:r>
                      <a:r>
                        <a:rPr sz="1500" b="1" spc="22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Revenues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R="4127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250" spc="145" dirty="0">
                          <a:latin typeface="Trebuchet MS"/>
                          <a:cs typeface="Trebuchet MS"/>
                        </a:rPr>
                        <a:t>₹3,60,000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81350">
                      <a:solidFill>
                        <a:srgbClr val="FFFFFF"/>
                      </a:solidFill>
                      <a:prstDash val="solid"/>
                    </a:lnR>
                    <a:lnB w="813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4310" marR="149860" algn="ctr">
                        <a:lnSpc>
                          <a:spcPts val="1670"/>
                        </a:lnSpc>
                      </a:pPr>
                      <a:r>
                        <a:rPr sz="1500" b="1" spc="24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Gross</a:t>
                      </a:r>
                      <a:r>
                        <a:rPr sz="1500" b="1" spc="13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spc="18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Profits </a:t>
                      </a:r>
                      <a:r>
                        <a:rPr sz="1500" b="1" spc="15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500" b="1" spc="16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spc="16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Year</a:t>
                      </a:r>
                      <a:r>
                        <a:rPr sz="1500" b="1" spc="17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spc="14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L="3175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250" spc="145" dirty="0">
                          <a:latin typeface="Trebuchet MS"/>
                          <a:cs typeface="Trebuchet MS"/>
                        </a:rPr>
                        <a:t>₹2,10,000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81350">
                      <a:solidFill>
                        <a:srgbClr val="FFFFFF"/>
                      </a:solidFill>
                      <a:prstDash val="solid"/>
                    </a:lnL>
                    <a:lnB w="813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8740" marR="119380" algn="ctr">
                        <a:lnSpc>
                          <a:spcPts val="1670"/>
                        </a:lnSpc>
                      </a:pPr>
                      <a:r>
                        <a:rPr sz="1500" b="1" spc="21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Net</a:t>
                      </a:r>
                      <a:r>
                        <a:rPr sz="1500" b="1" spc="12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spc="19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Profits</a:t>
                      </a:r>
                      <a:r>
                        <a:rPr sz="1500" b="1" spc="14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spc="12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1500" b="1" spc="16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Year</a:t>
                      </a:r>
                      <a:r>
                        <a:rPr sz="1500" b="1" spc="16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spc="14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R="4064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250" spc="165" dirty="0">
                          <a:latin typeface="Trebuchet MS"/>
                          <a:cs typeface="Trebuchet MS"/>
                        </a:rPr>
                        <a:t>₹36,000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81350">
                      <a:solidFill>
                        <a:srgbClr val="FFFFFF"/>
                      </a:solidFill>
                      <a:prstDash val="solid"/>
                    </a:lnR>
                    <a:lnT w="81350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84480" marR="241300" algn="ctr">
                        <a:lnSpc>
                          <a:spcPts val="1670"/>
                        </a:lnSpc>
                      </a:pPr>
                      <a:r>
                        <a:rPr sz="1500" b="1" spc="21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Break-</a:t>
                      </a:r>
                      <a:r>
                        <a:rPr sz="1500" b="1" spc="195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even </a:t>
                      </a:r>
                      <a:r>
                        <a:rPr sz="1500" b="1" spc="240" dirty="0">
                          <a:solidFill>
                            <a:srgbClr val="F16629"/>
                          </a:solidFill>
                          <a:latin typeface="Trebuchet MS"/>
                          <a:cs typeface="Trebuchet MS"/>
                        </a:rPr>
                        <a:t>Month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L="32384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250" spc="14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25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65" dirty="0">
                          <a:latin typeface="Trebuchet MS"/>
                          <a:cs typeface="Trebuchet MS"/>
                        </a:rPr>
                        <a:t>11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81350">
                      <a:solidFill>
                        <a:srgbClr val="FFFFFF"/>
                      </a:solidFill>
                      <a:prstDash val="solid"/>
                    </a:lnL>
                    <a:lnT w="81350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3839" y="2113580"/>
            <a:ext cx="5148773" cy="28293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680" y="420680"/>
            <a:ext cx="9917430" cy="3823970"/>
            <a:chOff x="420680" y="420680"/>
            <a:chExt cx="9917430" cy="3823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80" y="420680"/>
              <a:ext cx="9917118" cy="38234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8734" y="648461"/>
              <a:ext cx="976203" cy="51250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6276" y="-213342"/>
            <a:ext cx="7236459" cy="690750"/>
          </a:xfrm>
          <a:prstGeom prst="rect">
            <a:avLst/>
          </a:prstGeom>
        </p:spPr>
        <p:txBody>
          <a:bodyPr vert="horz" wrap="square" lIns="0" tIns="21925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25"/>
              </a:spcBef>
            </a:pPr>
            <a:r>
              <a:rPr sz="3050" spc="335" dirty="0">
                <a:solidFill>
                  <a:schemeClr val="tx1"/>
                </a:solidFill>
              </a:rPr>
              <a:t>Venture</a:t>
            </a:r>
            <a:r>
              <a:rPr sz="3050" spc="285" dirty="0">
                <a:solidFill>
                  <a:srgbClr val="FFFFFF"/>
                </a:solidFill>
              </a:rPr>
              <a:t> </a:t>
            </a:r>
            <a:r>
              <a:rPr sz="3050" spc="300" dirty="0">
                <a:solidFill>
                  <a:schemeClr val="tx1"/>
                </a:solidFill>
              </a:rPr>
              <a:t>Team</a:t>
            </a:r>
            <a:endParaRPr sz="3050" dirty="0">
              <a:solidFill>
                <a:schemeClr val="tx1"/>
              </a:solidFill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0680" y="3723502"/>
            <a:ext cx="9917430" cy="2115185"/>
            <a:chOff x="420680" y="3723502"/>
            <a:chExt cx="9917430" cy="2115185"/>
          </a:xfrm>
        </p:grpSpPr>
        <p:sp>
          <p:nvSpPr>
            <p:cNvPr id="7" name="object 7"/>
            <p:cNvSpPr/>
            <p:nvPr/>
          </p:nvSpPr>
          <p:spPr>
            <a:xfrm>
              <a:off x="420680" y="4211605"/>
              <a:ext cx="9917430" cy="1627505"/>
            </a:xfrm>
            <a:custGeom>
              <a:avLst/>
              <a:gdLst/>
              <a:ahLst/>
              <a:cxnLst/>
              <a:rect l="l" t="t" r="r" b="b"/>
              <a:pathLst>
                <a:path w="9917430" h="1627504">
                  <a:moveTo>
                    <a:pt x="9917119" y="1627006"/>
                  </a:moveTo>
                  <a:lnTo>
                    <a:pt x="0" y="1627006"/>
                  </a:lnTo>
                  <a:lnTo>
                    <a:pt x="0" y="0"/>
                  </a:lnTo>
                  <a:lnTo>
                    <a:pt x="9917119" y="0"/>
                  </a:lnTo>
                  <a:lnTo>
                    <a:pt x="9917119" y="162700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989" y="3723502"/>
              <a:ext cx="976203" cy="9762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92650" y="4763476"/>
            <a:ext cx="2356485" cy="4978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275"/>
              </a:spcBef>
            </a:pPr>
            <a:r>
              <a:rPr sz="1400" b="1" spc="200" dirty="0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sz="140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180" dirty="0">
                <a:solidFill>
                  <a:srgbClr val="FFFFFF"/>
                </a:solidFill>
                <a:latin typeface="Trebuchet MS"/>
                <a:cs typeface="Trebuchet MS"/>
              </a:rPr>
              <a:t>Karthick</a:t>
            </a:r>
            <a:r>
              <a:rPr sz="1400" b="1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1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Major: </a:t>
            </a:r>
            <a:r>
              <a:rPr lang="en-IN" sz="1400" spc="125" dirty="0">
                <a:solidFill>
                  <a:srgbClr val="FFFFFF"/>
                </a:solidFill>
                <a:latin typeface="Trebuchet MS"/>
                <a:cs typeface="Trebuchet MS"/>
              </a:rPr>
              <a:t>CEO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0680" y="3723502"/>
            <a:ext cx="9917430" cy="2278380"/>
            <a:chOff x="420680" y="3723502"/>
            <a:chExt cx="9917430" cy="22783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4947" y="3723502"/>
              <a:ext cx="976203" cy="9762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5906" y="3723502"/>
              <a:ext cx="976203" cy="9762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0680" y="5838611"/>
              <a:ext cx="8750300" cy="81915"/>
            </a:xfrm>
            <a:custGeom>
              <a:avLst/>
              <a:gdLst/>
              <a:ahLst/>
              <a:cxnLst/>
              <a:rect l="l" t="t" r="r" b="b"/>
              <a:pathLst>
                <a:path w="8750300" h="81914">
                  <a:moveTo>
                    <a:pt x="0" y="81350"/>
                  </a:moveTo>
                  <a:lnTo>
                    <a:pt x="8750113" y="81350"/>
                  </a:lnTo>
                  <a:lnTo>
                    <a:pt x="8750113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0680" y="5919961"/>
              <a:ext cx="8750300" cy="81915"/>
            </a:xfrm>
            <a:custGeom>
              <a:avLst/>
              <a:gdLst/>
              <a:ahLst/>
              <a:cxnLst/>
              <a:rect l="l" t="t" r="r" b="b"/>
              <a:pathLst>
                <a:path w="8750300" h="81914">
                  <a:moveTo>
                    <a:pt x="0" y="81350"/>
                  </a:moveTo>
                  <a:lnTo>
                    <a:pt x="8750113" y="81350"/>
                  </a:lnTo>
                  <a:lnTo>
                    <a:pt x="8750113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70784" y="5838621"/>
              <a:ext cx="1167130" cy="163195"/>
            </a:xfrm>
            <a:custGeom>
              <a:avLst/>
              <a:gdLst/>
              <a:ahLst/>
              <a:cxnLst/>
              <a:rect l="l" t="t" r="r" b="b"/>
              <a:pathLst>
                <a:path w="1167129" h="163195">
                  <a:moveTo>
                    <a:pt x="1167003" y="0"/>
                  </a:moveTo>
                  <a:lnTo>
                    <a:pt x="1129004" y="0"/>
                  </a:lnTo>
                  <a:lnTo>
                    <a:pt x="182156" y="0"/>
                  </a:lnTo>
                  <a:lnTo>
                    <a:pt x="136525" y="0"/>
                  </a:lnTo>
                  <a:lnTo>
                    <a:pt x="0" y="162699"/>
                  </a:lnTo>
                  <a:lnTo>
                    <a:pt x="182156" y="162699"/>
                  </a:lnTo>
                  <a:lnTo>
                    <a:pt x="992479" y="162699"/>
                  </a:lnTo>
                  <a:lnTo>
                    <a:pt x="1167003" y="162699"/>
                  </a:lnTo>
                  <a:lnTo>
                    <a:pt x="1167003" y="0"/>
                  </a:lnTo>
                  <a:close/>
                </a:path>
              </a:pathLst>
            </a:custGeom>
            <a:solidFill>
              <a:srgbClr val="C13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200938" y="4763476"/>
            <a:ext cx="2356485" cy="4978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5"/>
              </a:spcBef>
            </a:pPr>
            <a:r>
              <a:rPr sz="1400" b="1" spc="200" dirty="0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sz="140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210" dirty="0">
                <a:solidFill>
                  <a:srgbClr val="FFFFFF"/>
                </a:solidFill>
                <a:latin typeface="Trebuchet MS"/>
                <a:cs typeface="Trebuchet MS"/>
              </a:rPr>
              <a:t>Sathish</a:t>
            </a:r>
            <a:endParaRPr sz="1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Major: </a:t>
            </a:r>
            <a:r>
              <a:rPr lang="en-IN" sz="1400" spc="125" dirty="0">
                <a:solidFill>
                  <a:srgbClr val="FFFFFF"/>
                </a:solidFill>
                <a:latin typeface="Trebuchet MS"/>
                <a:cs typeface="Trebuchet MS"/>
              </a:rPr>
              <a:t>COO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5336" y="4763476"/>
            <a:ext cx="2586990" cy="4978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400" b="1" spc="200" dirty="0">
                <a:solidFill>
                  <a:srgbClr val="FFFFFF"/>
                </a:solidFill>
                <a:latin typeface="Trebuchet MS"/>
                <a:cs typeface="Trebuchet MS"/>
              </a:rPr>
              <a:t>Name:</a:t>
            </a:r>
            <a:r>
              <a:rPr sz="140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195" dirty="0">
                <a:solidFill>
                  <a:srgbClr val="FFFFFF"/>
                </a:solidFill>
                <a:latin typeface="Trebuchet MS"/>
                <a:cs typeface="Trebuchet MS"/>
              </a:rPr>
              <a:t>Sharveshwaran.S</a:t>
            </a:r>
            <a:endParaRPr sz="1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Major: </a:t>
            </a:r>
            <a:r>
              <a:rPr sz="1400" spc="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lang="en-IN" sz="1400" spc="125" dirty="0">
                <a:solidFill>
                  <a:srgbClr val="FFFFFF"/>
                </a:solidFill>
                <a:latin typeface="Trebuchet MS"/>
                <a:cs typeface="Trebuchet MS"/>
              </a:rPr>
              <a:t>FO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0680" y="5838611"/>
            <a:ext cx="9917430" cy="163195"/>
          </a:xfrm>
          <a:prstGeom prst="rect">
            <a:avLst/>
          </a:prstGeom>
          <a:solidFill>
            <a:srgbClr val="F1662A"/>
          </a:solidFill>
        </p:spPr>
        <p:txBody>
          <a:bodyPr vert="horz" wrap="square" lIns="0" tIns="0" rIns="0" bIns="0" rtlCol="0">
            <a:spAutoFit/>
          </a:bodyPr>
          <a:lstStyle/>
          <a:p>
            <a:pPr marR="551180" algn="r">
              <a:lnSpc>
                <a:spcPts val="1160"/>
              </a:lnSpc>
            </a:pPr>
            <a:r>
              <a:rPr sz="1000" b="1" spc="7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921" y="1893121"/>
            <a:ext cx="2278380" cy="1383030"/>
          </a:xfrm>
          <a:prstGeom prst="rect">
            <a:avLst/>
          </a:prstGeom>
          <a:solidFill>
            <a:srgbClr val="BF0000"/>
          </a:solidFill>
        </p:spPr>
        <p:txBody>
          <a:bodyPr vert="horz" wrap="square" lIns="0" tIns="163830" rIns="0" bIns="0" rtlCol="0">
            <a:spAutoFit/>
          </a:bodyPr>
          <a:lstStyle/>
          <a:p>
            <a:pPr marL="351790" marR="352425" indent="635" algn="ctr">
              <a:lnSpc>
                <a:spcPts val="1670"/>
              </a:lnSpc>
              <a:spcBef>
                <a:spcPts val="1290"/>
              </a:spcBef>
            </a:pPr>
            <a:r>
              <a:rPr sz="1500" b="1" spc="229" dirty="0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r>
              <a:rPr sz="1500" b="1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500" b="1" spc="254" dirty="0">
                <a:solidFill>
                  <a:srgbClr val="FFFFFF"/>
                </a:solidFill>
                <a:latin typeface="Trebuchet MS"/>
                <a:cs typeface="Trebuchet MS"/>
              </a:rPr>
              <a:t>Months</a:t>
            </a:r>
            <a:r>
              <a:rPr sz="1500" b="1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210" dirty="0">
                <a:solidFill>
                  <a:srgbClr val="FFFFFF"/>
                </a:solidFill>
                <a:latin typeface="Trebuchet MS"/>
                <a:cs typeface="Trebuchet MS"/>
              </a:rPr>
              <a:t>10-</a:t>
            </a:r>
            <a:r>
              <a:rPr sz="1500" b="1" spc="195" dirty="0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1500">
              <a:latin typeface="Trebuchet MS"/>
              <a:cs typeface="Trebuchet MS"/>
            </a:endParaRPr>
          </a:p>
          <a:p>
            <a:pPr marL="333375" marR="330200" indent="635" algn="ctr">
              <a:lnSpc>
                <a:spcPts val="1410"/>
              </a:lnSpc>
              <a:spcBef>
                <a:spcPts val="1480"/>
              </a:spcBef>
            </a:pPr>
            <a:r>
              <a:rPr sz="1250" spc="270" dirty="0">
                <a:solidFill>
                  <a:srgbClr val="FFFFFF"/>
                </a:solidFill>
                <a:latin typeface="Trebuchet MS"/>
                <a:cs typeface="Trebuchet MS"/>
              </a:rPr>
              <a:t>500+</a:t>
            </a:r>
            <a:r>
              <a:rPr sz="1250" spc="110" dirty="0">
                <a:solidFill>
                  <a:srgbClr val="FFFFFF"/>
                </a:solidFill>
                <a:latin typeface="Trebuchet MS"/>
                <a:cs typeface="Trebuchet MS"/>
              </a:rPr>
              <a:t> customers, </a:t>
            </a:r>
            <a:r>
              <a:rPr sz="1250" spc="114" dirty="0">
                <a:solidFill>
                  <a:srgbClr val="FFFFFF"/>
                </a:solidFill>
                <a:latin typeface="Trebuchet MS"/>
                <a:cs typeface="Trebuchet MS"/>
              </a:rPr>
              <a:t>optimize</a:t>
            </a:r>
            <a:r>
              <a:rPr sz="125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20" dirty="0">
                <a:solidFill>
                  <a:srgbClr val="FFFFFF"/>
                </a:solidFill>
                <a:latin typeface="Trebuchet MS"/>
                <a:cs typeface="Trebuchet MS"/>
              </a:rPr>
              <a:t>customer </a:t>
            </a:r>
            <a:r>
              <a:rPr sz="1250" spc="110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5921" y="3520127"/>
            <a:ext cx="2278380" cy="1383030"/>
          </a:xfrm>
          <a:prstGeom prst="rect">
            <a:avLst/>
          </a:prstGeom>
          <a:solidFill>
            <a:srgbClr val="F16629"/>
          </a:solidFill>
        </p:spPr>
        <p:txBody>
          <a:bodyPr vert="horz" wrap="square" lIns="0" tIns="163830" rIns="0" bIns="0" rtlCol="0">
            <a:spAutoFit/>
          </a:bodyPr>
          <a:lstStyle/>
          <a:p>
            <a:pPr marL="495934" marR="496570" indent="128270">
              <a:lnSpc>
                <a:spcPts val="1670"/>
              </a:lnSpc>
              <a:spcBef>
                <a:spcPts val="1290"/>
              </a:spcBef>
            </a:pPr>
            <a:r>
              <a:rPr sz="1500" b="1" spc="229" dirty="0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r>
              <a:rPr sz="1500" b="1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500" b="1" spc="254" dirty="0">
                <a:solidFill>
                  <a:srgbClr val="FFFFFF"/>
                </a:solidFill>
                <a:latin typeface="Trebuchet MS"/>
                <a:cs typeface="Trebuchet MS"/>
              </a:rPr>
              <a:t>Months</a:t>
            </a:r>
            <a:r>
              <a:rPr sz="1500" b="1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90" dirty="0">
                <a:solidFill>
                  <a:srgbClr val="FFFFFF"/>
                </a:solidFill>
                <a:latin typeface="Trebuchet MS"/>
                <a:cs typeface="Trebuchet MS"/>
              </a:rPr>
              <a:t>4-</a:t>
            </a:r>
            <a:r>
              <a:rPr sz="1500" b="1" spc="14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500">
              <a:latin typeface="Trebuchet MS"/>
              <a:cs typeface="Trebuchet MS"/>
            </a:endParaRPr>
          </a:p>
          <a:p>
            <a:pPr marL="382270" marR="377825" indent="90805">
              <a:lnSpc>
                <a:spcPts val="1410"/>
              </a:lnSpc>
              <a:spcBef>
                <a:spcPts val="1480"/>
              </a:spcBef>
            </a:pPr>
            <a:r>
              <a:rPr sz="1250" spc="105" dirty="0">
                <a:solidFill>
                  <a:srgbClr val="FFFFFF"/>
                </a:solidFill>
                <a:latin typeface="Trebuchet MS"/>
                <a:cs typeface="Trebuchet MS"/>
              </a:rPr>
              <a:t>Refine</a:t>
            </a:r>
            <a:r>
              <a:rPr sz="125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95" dirty="0">
                <a:solidFill>
                  <a:srgbClr val="FFFFFF"/>
                </a:solidFill>
                <a:latin typeface="Trebuchet MS"/>
                <a:cs typeface="Trebuchet MS"/>
              </a:rPr>
              <a:t>product, </a:t>
            </a:r>
            <a:r>
              <a:rPr sz="1250" spc="145" dirty="0">
                <a:solidFill>
                  <a:srgbClr val="FFFFFF"/>
                </a:solidFill>
                <a:latin typeface="Trebuchet MS"/>
                <a:cs typeface="Trebuchet MS"/>
              </a:rPr>
              <a:t>begin</a:t>
            </a:r>
            <a:r>
              <a:rPr sz="1250" spc="114" dirty="0">
                <a:solidFill>
                  <a:srgbClr val="FFFFFF"/>
                </a:solidFill>
                <a:latin typeface="Trebuchet MS"/>
                <a:cs typeface="Trebuchet MS"/>
              </a:rPr>
              <a:t> small-</a:t>
            </a:r>
            <a:r>
              <a:rPr sz="1250" spc="110" dirty="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endParaRPr sz="1250">
              <a:latin typeface="Trebuchet MS"/>
              <a:cs typeface="Trebuchet MS"/>
            </a:endParaRPr>
          </a:p>
          <a:p>
            <a:pPr marL="920750">
              <a:lnSpc>
                <a:spcPts val="1375"/>
              </a:lnSpc>
            </a:pPr>
            <a:r>
              <a:rPr sz="1250" spc="120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15424" y="2568328"/>
            <a:ext cx="2278380" cy="1383030"/>
          </a:xfrm>
          <a:prstGeom prst="rect">
            <a:avLst/>
          </a:prstGeom>
          <a:solidFill>
            <a:srgbClr val="F16629"/>
          </a:solidFill>
        </p:spPr>
        <p:txBody>
          <a:bodyPr vert="horz" wrap="square" lIns="0" tIns="163830" rIns="0" bIns="0" rtlCol="0">
            <a:spAutoFit/>
          </a:bodyPr>
          <a:lstStyle/>
          <a:p>
            <a:pPr marL="495934" marR="496570" indent="635" algn="ctr">
              <a:lnSpc>
                <a:spcPts val="1670"/>
              </a:lnSpc>
              <a:spcBef>
                <a:spcPts val="1290"/>
              </a:spcBef>
            </a:pPr>
            <a:r>
              <a:rPr sz="1500" b="1" spc="229" dirty="0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r>
              <a:rPr sz="1500" b="1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500" b="1" spc="254" dirty="0">
                <a:solidFill>
                  <a:srgbClr val="FFFFFF"/>
                </a:solidFill>
                <a:latin typeface="Trebuchet MS"/>
                <a:cs typeface="Trebuchet MS"/>
              </a:rPr>
              <a:t>Months</a:t>
            </a:r>
            <a:r>
              <a:rPr sz="1500" b="1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90" dirty="0">
                <a:solidFill>
                  <a:srgbClr val="FFFFFF"/>
                </a:solidFill>
                <a:latin typeface="Trebuchet MS"/>
                <a:cs typeface="Trebuchet MS"/>
              </a:rPr>
              <a:t>7-</a:t>
            </a:r>
            <a:r>
              <a:rPr sz="1500" b="1" spc="14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500">
              <a:latin typeface="Trebuchet MS"/>
              <a:cs typeface="Trebuchet MS"/>
            </a:endParaRPr>
          </a:p>
          <a:p>
            <a:pPr marL="409575" marR="405130" algn="ctr">
              <a:lnSpc>
                <a:spcPts val="1410"/>
              </a:lnSpc>
              <a:spcBef>
                <a:spcPts val="1480"/>
              </a:spcBef>
            </a:pPr>
            <a:r>
              <a:rPr sz="1250" spc="135" dirty="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sz="125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05" dirty="0">
                <a:solidFill>
                  <a:srgbClr val="FFFFFF"/>
                </a:solidFill>
                <a:latin typeface="Trebuchet MS"/>
                <a:cs typeface="Trebuchet MS"/>
              </a:rPr>
              <a:t>marketing, </a:t>
            </a:r>
            <a:r>
              <a:rPr sz="1250" spc="150" dirty="0">
                <a:solidFill>
                  <a:srgbClr val="FFFFFF"/>
                </a:solidFill>
                <a:latin typeface="Trebuchet MS"/>
                <a:cs typeface="Trebuchet MS"/>
              </a:rPr>
              <a:t>expand</a:t>
            </a:r>
            <a:r>
              <a:rPr sz="125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5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05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1250" spc="85" dirty="0">
                <a:solidFill>
                  <a:srgbClr val="FFFFFF"/>
                </a:solidFill>
                <a:latin typeface="Trebuchet MS"/>
                <a:cs typeface="Trebuchet MS"/>
              </a:rPr>
              <a:t>cities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5424" y="4195335"/>
            <a:ext cx="2278380" cy="1383030"/>
          </a:xfrm>
          <a:prstGeom prst="rect">
            <a:avLst/>
          </a:prstGeom>
          <a:solidFill>
            <a:srgbClr val="BF0000"/>
          </a:solidFill>
        </p:spPr>
        <p:txBody>
          <a:bodyPr vert="horz" wrap="square" lIns="0" tIns="163830" rIns="0" bIns="0" rtlCol="0">
            <a:spAutoFit/>
          </a:bodyPr>
          <a:lstStyle/>
          <a:p>
            <a:pPr marL="495934" marR="496570" indent="635" algn="ctr">
              <a:lnSpc>
                <a:spcPts val="1670"/>
              </a:lnSpc>
              <a:spcBef>
                <a:spcPts val="1290"/>
              </a:spcBef>
            </a:pPr>
            <a:r>
              <a:rPr sz="1500" b="1" spc="229" dirty="0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r>
              <a:rPr sz="1500" b="1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500" b="1" spc="254" dirty="0">
                <a:solidFill>
                  <a:srgbClr val="FFFFFF"/>
                </a:solidFill>
                <a:latin typeface="Trebuchet MS"/>
                <a:cs typeface="Trebuchet MS"/>
              </a:rPr>
              <a:t>Months</a:t>
            </a:r>
            <a:r>
              <a:rPr sz="1500" b="1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190" dirty="0">
                <a:solidFill>
                  <a:srgbClr val="FFFFFF"/>
                </a:solidFill>
                <a:latin typeface="Trebuchet MS"/>
                <a:cs typeface="Trebuchet MS"/>
              </a:rPr>
              <a:t>1-</a:t>
            </a:r>
            <a:r>
              <a:rPr sz="1500" b="1" spc="1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500">
              <a:latin typeface="Trebuchet MS"/>
              <a:cs typeface="Trebuchet MS"/>
            </a:endParaRPr>
          </a:p>
          <a:p>
            <a:pPr marL="393065" marR="393065" algn="ctr">
              <a:lnSpc>
                <a:spcPts val="1410"/>
              </a:lnSpc>
              <a:spcBef>
                <a:spcPts val="1480"/>
              </a:spcBef>
            </a:pPr>
            <a:r>
              <a:rPr sz="1250" spc="14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1250" spc="120" dirty="0">
                <a:solidFill>
                  <a:srgbClr val="FFFFFF"/>
                </a:solidFill>
                <a:latin typeface="Trebuchet MS"/>
                <a:cs typeface="Trebuchet MS"/>
              </a:rPr>
              <a:t> MVP,</a:t>
            </a:r>
            <a:r>
              <a:rPr sz="12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sz="1250" spc="9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25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75" dirty="0">
                <a:solidFill>
                  <a:srgbClr val="FFFFFF"/>
                </a:solidFill>
                <a:latin typeface="Trebuchet MS"/>
                <a:cs typeface="Trebuchet MS"/>
              </a:rPr>
              <a:t>pilot</a:t>
            </a:r>
            <a:endParaRPr sz="1250">
              <a:latin typeface="Trebuchet MS"/>
              <a:cs typeface="Trebuchet MS"/>
            </a:endParaRPr>
          </a:p>
          <a:p>
            <a:pPr algn="ctr">
              <a:lnSpc>
                <a:spcPts val="1375"/>
              </a:lnSpc>
            </a:pPr>
            <a:r>
              <a:rPr sz="1250" spc="90" dirty="0">
                <a:solidFill>
                  <a:srgbClr val="FFFFFF"/>
                </a:solidFill>
                <a:latin typeface="Trebuchet MS"/>
                <a:cs typeface="Trebuchet MS"/>
              </a:rPr>
              <a:t>users,collect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4537" y="5476105"/>
            <a:ext cx="81089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110" dirty="0">
                <a:solidFill>
                  <a:srgbClr val="FFFFFF"/>
                </a:solidFill>
                <a:latin typeface="Trebuchet MS"/>
                <a:cs typeface="Trebuchet MS"/>
              </a:rPr>
              <a:t>feedback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30310" y="648461"/>
            <a:ext cx="1920239" cy="1887855"/>
            <a:chOff x="8230310" y="648461"/>
            <a:chExt cx="1920239" cy="18878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6675" y="648461"/>
              <a:ext cx="813503" cy="4230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30310" y="1071482"/>
              <a:ext cx="1464310" cy="1464310"/>
            </a:xfrm>
            <a:custGeom>
              <a:avLst/>
              <a:gdLst/>
              <a:ahLst/>
              <a:cxnLst/>
              <a:rect l="l" t="t" r="r" b="b"/>
              <a:pathLst>
                <a:path w="1464309" h="1464310">
                  <a:moveTo>
                    <a:pt x="732152" y="1464305"/>
                  </a:moveTo>
                  <a:lnTo>
                    <a:pt x="678298" y="1462322"/>
                  </a:lnTo>
                  <a:lnTo>
                    <a:pt x="624722" y="1456382"/>
                  </a:lnTo>
                  <a:lnTo>
                    <a:pt x="571730" y="1446515"/>
                  </a:lnTo>
                  <a:lnTo>
                    <a:pt x="519620" y="1432779"/>
                  </a:lnTo>
                  <a:lnTo>
                    <a:pt x="468658" y="1415248"/>
                  </a:lnTo>
                  <a:lnTo>
                    <a:pt x="419116" y="1394011"/>
                  </a:lnTo>
                  <a:lnTo>
                    <a:pt x="371270" y="1369186"/>
                  </a:lnTo>
                  <a:lnTo>
                    <a:pt x="325389" y="1340915"/>
                  </a:lnTo>
                  <a:lnTo>
                    <a:pt x="281713" y="1309346"/>
                  </a:lnTo>
                  <a:lnTo>
                    <a:pt x="240468" y="1274642"/>
                  </a:lnTo>
                  <a:lnTo>
                    <a:pt x="201889" y="1236998"/>
                  </a:lnTo>
                  <a:lnTo>
                    <a:pt x="166191" y="1196625"/>
                  </a:lnTo>
                  <a:lnTo>
                    <a:pt x="133558" y="1153736"/>
                  </a:lnTo>
                  <a:lnTo>
                    <a:pt x="104163" y="1108554"/>
                  </a:lnTo>
                  <a:lnTo>
                    <a:pt x="78173" y="1061332"/>
                  </a:lnTo>
                  <a:lnTo>
                    <a:pt x="55731" y="1012335"/>
                  </a:lnTo>
                  <a:lnTo>
                    <a:pt x="36954" y="961821"/>
                  </a:lnTo>
                  <a:lnTo>
                    <a:pt x="21941" y="910051"/>
                  </a:lnTo>
                  <a:lnTo>
                    <a:pt x="10777" y="857317"/>
                  </a:lnTo>
                  <a:lnTo>
                    <a:pt x="3526" y="803916"/>
                  </a:lnTo>
                  <a:lnTo>
                    <a:pt x="220" y="750126"/>
                  </a:lnTo>
                  <a:lnTo>
                    <a:pt x="0" y="732152"/>
                  </a:lnTo>
                  <a:lnTo>
                    <a:pt x="220" y="714179"/>
                  </a:lnTo>
                  <a:lnTo>
                    <a:pt x="3526" y="660389"/>
                  </a:lnTo>
                  <a:lnTo>
                    <a:pt x="10777" y="606987"/>
                  </a:lnTo>
                  <a:lnTo>
                    <a:pt x="21941" y="554254"/>
                  </a:lnTo>
                  <a:lnTo>
                    <a:pt x="36954" y="502484"/>
                  </a:lnTo>
                  <a:lnTo>
                    <a:pt x="55731" y="451969"/>
                  </a:lnTo>
                  <a:lnTo>
                    <a:pt x="78173" y="402973"/>
                  </a:lnTo>
                  <a:lnTo>
                    <a:pt x="104163" y="355750"/>
                  </a:lnTo>
                  <a:lnTo>
                    <a:pt x="133558" y="310568"/>
                  </a:lnTo>
                  <a:lnTo>
                    <a:pt x="166190" y="267679"/>
                  </a:lnTo>
                  <a:lnTo>
                    <a:pt x="201889" y="227307"/>
                  </a:lnTo>
                  <a:lnTo>
                    <a:pt x="240468" y="189663"/>
                  </a:lnTo>
                  <a:lnTo>
                    <a:pt x="281713" y="154959"/>
                  </a:lnTo>
                  <a:lnTo>
                    <a:pt x="325389" y="123389"/>
                  </a:lnTo>
                  <a:lnTo>
                    <a:pt x="371270" y="95118"/>
                  </a:lnTo>
                  <a:lnTo>
                    <a:pt x="419116" y="70294"/>
                  </a:lnTo>
                  <a:lnTo>
                    <a:pt x="468658" y="49057"/>
                  </a:lnTo>
                  <a:lnTo>
                    <a:pt x="519620" y="31526"/>
                  </a:lnTo>
                  <a:lnTo>
                    <a:pt x="571731" y="17790"/>
                  </a:lnTo>
                  <a:lnTo>
                    <a:pt x="624723" y="7923"/>
                  </a:lnTo>
                  <a:lnTo>
                    <a:pt x="678298" y="1983"/>
                  </a:lnTo>
                  <a:lnTo>
                    <a:pt x="732152" y="0"/>
                  </a:lnTo>
                  <a:lnTo>
                    <a:pt x="750126" y="220"/>
                  </a:lnTo>
                  <a:lnTo>
                    <a:pt x="803917" y="3525"/>
                  </a:lnTo>
                  <a:lnTo>
                    <a:pt x="857318" y="10777"/>
                  </a:lnTo>
                  <a:lnTo>
                    <a:pt x="910051" y="21941"/>
                  </a:lnTo>
                  <a:lnTo>
                    <a:pt x="961821" y="36954"/>
                  </a:lnTo>
                  <a:lnTo>
                    <a:pt x="1012334" y="55731"/>
                  </a:lnTo>
                  <a:lnTo>
                    <a:pt x="1061332" y="78173"/>
                  </a:lnTo>
                  <a:lnTo>
                    <a:pt x="1108554" y="104163"/>
                  </a:lnTo>
                  <a:lnTo>
                    <a:pt x="1153736" y="133558"/>
                  </a:lnTo>
                  <a:lnTo>
                    <a:pt x="1196625" y="166191"/>
                  </a:lnTo>
                  <a:lnTo>
                    <a:pt x="1236997" y="201889"/>
                  </a:lnTo>
                  <a:lnTo>
                    <a:pt x="1274642" y="240468"/>
                  </a:lnTo>
                  <a:lnTo>
                    <a:pt x="1309346" y="281713"/>
                  </a:lnTo>
                  <a:lnTo>
                    <a:pt x="1340914" y="325390"/>
                  </a:lnTo>
                  <a:lnTo>
                    <a:pt x="1369185" y="371271"/>
                  </a:lnTo>
                  <a:lnTo>
                    <a:pt x="1394010" y="419116"/>
                  </a:lnTo>
                  <a:lnTo>
                    <a:pt x="1415246" y="468659"/>
                  </a:lnTo>
                  <a:lnTo>
                    <a:pt x="1432779" y="519619"/>
                  </a:lnTo>
                  <a:lnTo>
                    <a:pt x="1446513" y="571731"/>
                  </a:lnTo>
                  <a:lnTo>
                    <a:pt x="1456380" y="624723"/>
                  </a:lnTo>
                  <a:lnTo>
                    <a:pt x="1462322" y="678297"/>
                  </a:lnTo>
                  <a:lnTo>
                    <a:pt x="1464305" y="732152"/>
                  </a:lnTo>
                  <a:lnTo>
                    <a:pt x="1464085" y="750126"/>
                  </a:lnTo>
                  <a:lnTo>
                    <a:pt x="1460779" y="803916"/>
                  </a:lnTo>
                  <a:lnTo>
                    <a:pt x="1453526" y="857317"/>
                  </a:lnTo>
                  <a:lnTo>
                    <a:pt x="1442363" y="910051"/>
                  </a:lnTo>
                  <a:lnTo>
                    <a:pt x="1427350" y="961821"/>
                  </a:lnTo>
                  <a:lnTo>
                    <a:pt x="1408572" y="1012335"/>
                  </a:lnTo>
                  <a:lnTo>
                    <a:pt x="1386130" y="1061332"/>
                  </a:lnTo>
                  <a:lnTo>
                    <a:pt x="1360140" y="1108554"/>
                  </a:lnTo>
                  <a:lnTo>
                    <a:pt x="1330746" y="1153736"/>
                  </a:lnTo>
                  <a:lnTo>
                    <a:pt x="1298114" y="1196625"/>
                  </a:lnTo>
                  <a:lnTo>
                    <a:pt x="1262416" y="1236998"/>
                  </a:lnTo>
                  <a:lnTo>
                    <a:pt x="1223835" y="1274642"/>
                  </a:lnTo>
                  <a:lnTo>
                    <a:pt x="1182591" y="1309346"/>
                  </a:lnTo>
                  <a:lnTo>
                    <a:pt x="1138914" y="1340915"/>
                  </a:lnTo>
                  <a:lnTo>
                    <a:pt x="1093034" y="1369186"/>
                  </a:lnTo>
                  <a:lnTo>
                    <a:pt x="1045188" y="1394011"/>
                  </a:lnTo>
                  <a:lnTo>
                    <a:pt x="995645" y="1415248"/>
                  </a:lnTo>
                  <a:lnTo>
                    <a:pt x="944685" y="1432779"/>
                  </a:lnTo>
                  <a:lnTo>
                    <a:pt x="892573" y="1446515"/>
                  </a:lnTo>
                  <a:lnTo>
                    <a:pt x="839582" y="1456382"/>
                  </a:lnTo>
                  <a:lnTo>
                    <a:pt x="786008" y="1462322"/>
                  </a:lnTo>
                  <a:lnTo>
                    <a:pt x="732152" y="146430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70985" y="1112157"/>
              <a:ext cx="1383030" cy="1383030"/>
            </a:xfrm>
            <a:custGeom>
              <a:avLst/>
              <a:gdLst/>
              <a:ahLst/>
              <a:cxnLst/>
              <a:rect l="l" t="t" r="r" b="b"/>
              <a:pathLst>
                <a:path w="1383029" h="1383030">
                  <a:moveTo>
                    <a:pt x="691477" y="1382955"/>
                  </a:moveTo>
                  <a:lnTo>
                    <a:pt x="640615" y="1381082"/>
                  </a:lnTo>
                  <a:lnTo>
                    <a:pt x="590017" y="1375471"/>
                  </a:lnTo>
                  <a:lnTo>
                    <a:pt x="539969" y="1366153"/>
                  </a:lnTo>
                  <a:lnTo>
                    <a:pt x="490752" y="1353181"/>
                  </a:lnTo>
                  <a:lnTo>
                    <a:pt x="442622" y="1336623"/>
                  </a:lnTo>
                  <a:lnTo>
                    <a:pt x="395832" y="1316566"/>
                  </a:lnTo>
                  <a:lnTo>
                    <a:pt x="350644" y="1293121"/>
                  </a:lnTo>
                  <a:lnTo>
                    <a:pt x="307312" y="1266420"/>
                  </a:lnTo>
                  <a:lnTo>
                    <a:pt x="266062" y="1236605"/>
                  </a:lnTo>
                  <a:lnTo>
                    <a:pt x="227108" y="1203829"/>
                  </a:lnTo>
                  <a:lnTo>
                    <a:pt x="190672" y="1168276"/>
                  </a:lnTo>
                  <a:lnTo>
                    <a:pt x="156957" y="1130146"/>
                  </a:lnTo>
                  <a:lnTo>
                    <a:pt x="126138" y="1089640"/>
                  </a:lnTo>
                  <a:lnTo>
                    <a:pt x="98376" y="1046968"/>
                  </a:lnTo>
                  <a:lnTo>
                    <a:pt x="73830" y="1002369"/>
                  </a:lnTo>
                  <a:lnTo>
                    <a:pt x="52634" y="956094"/>
                  </a:lnTo>
                  <a:lnTo>
                    <a:pt x="34901" y="908386"/>
                  </a:lnTo>
                  <a:lnTo>
                    <a:pt x="20722" y="859493"/>
                  </a:lnTo>
                  <a:lnTo>
                    <a:pt x="10179" y="809689"/>
                  </a:lnTo>
                  <a:lnTo>
                    <a:pt x="3330" y="759254"/>
                  </a:lnTo>
                  <a:lnTo>
                    <a:pt x="208" y="708452"/>
                  </a:lnTo>
                  <a:lnTo>
                    <a:pt x="0" y="691477"/>
                  </a:lnTo>
                  <a:lnTo>
                    <a:pt x="208" y="674502"/>
                  </a:lnTo>
                  <a:lnTo>
                    <a:pt x="3330" y="623701"/>
                  </a:lnTo>
                  <a:lnTo>
                    <a:pt x="10179" y="573266"/>
                  </a:lnTo>
                  <a:lnTo>
                    <a:pt x="20722" y="523462"/>
                  </a:lnTo>
                  <a:lnTo>
                    <a:pt x="34901" y="474568"/>
                  </a:lnTo>
                  <a:lnTo>
                    <a:pt x="52635" y="426860"/>
                  </a:lnTo>
                  <a:lnTo>
                    <a:pt x="73830" y="380585"/>
                  </a:lnTo>
                  <a:lnTo>
                    <a:pt x="98377" y="335986"/>
                  </a:lnTo>
                  <a:lnTo>
                    <a:pt x="126138" y="293314"/>
                  </a:lnTo>
                  <a:lnTo>
                    <a:pt x="156957" y="252808"/>
                  </a:lnTo>
                  <a:lnTo>
                    <a:pt x="190672" y="214679"/>
                  </a:lnTo>
                  <a:lnTo>
                    <a:pt x="227108" y="179126"/>
                  </a:lnTo>
                  <a:lnTo>
                    <a:pt x="266062" y="146350"/>
                  </a:lnTo>
                  <a:lnTo>
                    <a:pt x="307312" y="116534"/>
                  </a:lnTo>
                  <a:lnTo>
                    <a:pt x="350644" y="89834"/>
                  </a:lnTo>
                  <a:lnTo>
                    <a:pt x="395831" y="66388"/>
                  </a:lnTo>
                  <a:lnTo>
                    <a:pt x="442622" y="46331"/>
                  </a:lnTo>
                  <a:lnTo>
                    <a:pt x="490752" y="29774"/>
                  </a:lnTo>
                  <a:lnTo>
                    <a:pt x="539968" y="16802"/>
                  </a:lnTo>
                  <a:lnTo>
                    <a:pt x="590017" y="7483"/>
                  </a:lnTo>
                  <a:lnTo>
                    <a:pt x="640615" y="1872"/>
                  </a:lnTo>
                  <a:lnTo>
                    <a:pt x="691477" y="0"/>
                  </a:lnTo>
                  <a:lnTo>
                    <a:pt x="708452" y="208"/>
                  </a:lnTo>
                  <a:lnTo>
                    <a:pt x="759254" y="3329"/>
                  </a:lnTo>
                  <a:lnTo>
                    <a:pt x="809687" y="10179"/>
                  </a:lnTo>
                  <a:lnTo>
                    <a:pt x="859492" y="20722"/>
                  </a:lnTo>
                  <a:lnTo>
                    <a:pt x="908385" y="34901"/>
                  </a:lnTo>
                  <a:lnTo>
                    <a:pt x="956093" y="52635"/>
                  </a:lnTo>
                  <a:lnTo>
                    <a:pt x="1002368" y="73830"/>
                  </a:lnTo>
                  <a:lnTo>
                    <a:pt x="1046968" y="98377"/>
                  </a:lnTo>
                  <a:lnTo>
                    <a:pt x="1089640" y="126138"/>
                  </a:lnTo>
                  <a:lnTo>
                    <a:pt x="1130146" y="156958"/>
                  </a:lnTo>
                  <a:lnTo>
                    <a:pt x="1168276" y="190673"/>
                  </a:lnTo>
                  <a:lnTo>
                    <a:pt x="1203829" y="227109"/>
                  </a:lnTo>
                  <a:lnTo>
                    <a:pt x="1236604" y="266062"/>
                  </a:lnTo>
                  <a:lnTo>
                    <a:pt x="1266418" y="307313"/>
                  </a:lnTo>
                  <a:lnTo>
                    <a:pt x="1293120" y="350644"/>
                  </a:lnTo>
                  <a:lnTo>
                    <a:pt x="1316566" y="395832"/>
                  </a:lnTo>
                  <a:lnTo>
                    <a:pt x="1336622" y="442622"/>
                  </a:lnTo>
                  <a:lnTo>
                    <a:pt x="1353179" y="490752"/>
                  </a:lnTo>
                  <a:lnTo>
                    <a:pt x="1366151" y="539969"/>
                  </a:lnTo>
                  <a:lnTo>
                    <a:pt x="1375470" y="590016"/>
                  </a:lnTo>
                  <a:lnTo>
                    <a:pt x="1381081" y="640614"/>
                  </a:lnTo>
                  <a:lnTo>
                    <a:pt x="1382955" y="691477"/>
                  </a:lnTo>
                  <a:lnTo>
                    <a:pt x="1382747" y="708452"/>
                  </a:lnTo>
                  <a:lnTo>
                    <a:pt x="1379624" y="759254"/>
                  </a:lnTo>
                  <a:lnTo>
                    <a:pt x="1372775" y="809689"/>
                  </a:lnTo>
                  <a:lnTo>
                    <a:pt x="1362232" y="859493"/>
                  </a:lnTo>
                  <a:lnTo>
                    <a:pt x="1348053" y="908386"/>
                  </a:lnTo>
                  <a:lnTo>
                    <a:pt x="1330319" y="956094"/>
                  </a:lnTo>
                  <a:lnTo>
                    <a:pt x="1309124" y="1002369"/>
                  </a:lnTo>
                  <a:lnTo>
                    <a:pt x="1284577" y="1046968"/>
                  </a:lnTo>
                  <a:lnTo>
                    <a:pt x="1256815" y="1089640"/>
                  </a:lnTo>
                  <a:lnTo>
                    <a:pt x="1225996" y="1130146"/>
                  </a:lnTo>
                  <a:lnTo>
                    <a:pt x="1192282" y="1168276"/>
                  </a:lnTo>
                  <a:lnTo>
                    <a:pt x="1155846" y="1203829"/>
                  </a:lnTo>
                  <a:lnTo>
                    <a:pt x="1116892" y="1236605"/>
                  </a:lnTo>
                  <a:lnTo>
                    <a:pt x="1075641" y="1266420"/>
                  </a:lnTo>
                  <a:lnTo>
                    <a:pt x="1032310" y="1293121"/>
                  </a:lnTo>
                  <a:lnTo>
                    <a:pt x="987122" y="1316566"/>
                  </a:lnTo>
                  <a:lnTo>
                    <a:pt x="940331" y="1336623"/>
                  </a:lnTo>
                  <a:lnTo>
                    <a:pt x="892202" y="1353180"/>
                  </a:lnTo>
                  <a:lnTo>
                    <a:pt x="842985" y="1366153"/>
                  </a:lnTo>
                  <a:lnTo>
                    <a:pt x="792937" y="1375471"/>
                  </a:lnTo>
                  <a:lnTo>
                    <a:pt x="742340" y="1381082"/>
                  </a:lnTo>
                  <a:lnTo>
                    <a:pt x="691477" y="138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0046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spc="305" dirty="0"/>
              <a:t>Next</a:t>
            </a:r>
            <a:r>
              <a:rPr spc="245" dirty="0"/>
              <a:t> </a:t>
            </a:r>
            <a:r>
              <a:rPr spc="370" dirty="0"/>
              <a:t>Steps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615921" y="2389358"/>
            <a:ext cx="8400415" cy="3612515"/>
            <a:chOff x="615921" y="2389358"/>
            <a:chExt cx="8400415" cy="3612515"/>
          </a:xfrm>
        </p:grpSpPr>
        <p:sp>
          <p:nvSpPr>
            <p:cNvPr id="13" name="object 13"/>
            <p:cNvSpPr/>
            <p:nvPr/>
          </p:nvSpPr>
          <p:spPr>
            <a:xfrm>
              <a:off x="3040151" y="2389364"/>
              <a:ext cx="4686300" cy="2595245"/>
            </a:xfrm>
            <a:custGeom>
              <a:avLst/>
              <a:gdLst/>
              <a:ahLst/>
              <a:cxnLst/>
              <a:rect l="l" t="t" r="r" b="b"/>
              <a:pathLst>
                <a:path w="4686300" h="2595245">
                  <a:moveTo>
                    <a:pt x="122034" y="1789709"/>
                  </a:moveTo>
                  <a:lnTo>
                    <a:pt x="0" y="1871052"/>
                  </a:lnTo>
                  <a:lnTo>
                    <a:pt x="122034" y="1952409"/>
                  </a:lnTo>
                  <a:lnTo>
                    <a:pt x="122034" y="1789709"/>
                  </a:lnTo>
                  <a:close/>
                </a:path>
                <a:path w="4686300" h="2595245">
                  <a:moveTo>
                    <a:pt x="122034" y="0"/>
                  </a:moveTo>
                  <a:lnTo>
                    <a:pt x="0" y="81356"/>
                  </a:lnTo>
                  <a:lnTo>
                    <a:pt x="122034" y="162699"/>
                  </a:lnTo>
                  <a:lnTo>
                    <a:pt x="122034" y="0"/>
                  </a:lnTo>
                  <a:close/>
                </a:path>
                <a:path w="4686300" h="2595245">
                  <a:moveTo>
                    <a:pt x="959942" y="1854784"/>
                  </a:moveTo>
                  <a:lnTo>
                    <a:pt x="146431" y="1854784"/>
                  </a:lnTo>
                  <a:lnTo>
                    <a:pt x="146431" y="1879193"/>
                  </a:lnTo>
                  <a:lnTo>
                    <a:pt x="959942" y="1879193"/>
                  </a:lnTo>
                  <a:lnTo>
                    <a:pt x="959942" y="1854784"/>
                  </a:lnTo>
                  <a:close/>
                </a:path>
                <a:path w="4686300" h="2595245">
                  <a:moveTo>
                    <a:pt x="1692084" y="65074"/>
                  </a:moveTo>
                  <a:lnTo>
                    <a:pt x="146431" y="65074"/>
                  </a:lnTo>
                  <a:lnTo>
                    <a:pt x="146431" y="89484"/>
                  </a:lnTo>
                  <a:lnTo>
                    <a:pt x="1692084" y="89484"/>
                  </a:lnTo>
                  <a:lnTo>
                    <a:pt x="1692084" y="65074"/>
                  </a:lnTo>
                  <a:close/>
                </a:path>
                <a:path w="4686300" h="2595245">
                  <a:moveTo>
                    <a:pt x="4539348" y="2505595"/>
                  </a:moveTo>
                  <a:lnTo>
                    <a:pt x="3481794" y="2505595"/>
                  </a:lnTo>
                  <a:lnTo>
                    <a:pt x="3481794" y="2529992"/>
                  </a:lnTo>
                  <a:lnTo>
                    <a:pt x="4539348" y="2529992"/>
                  </a:lnTo>
                  <a:lnTo>
                    <a:pt x="4539348" y="2505595"/>
                  </a:lnTo>
                  <a:close/>
                </a:path>
                <a:path w="4686300" h="2595245">
                  <a:moveTo>
                    <a:pt x="4539348" y="919264"/>
                  </a:moveTo>
                  <a:lnTo>
                    <a:pt x="3481794" y="919264"/>
                  </a:lnTo>
                  <a:lnTo>
                    <a:pt x="3481794" y="943660"/>
                  </a:lnTo>
                  <a:lnTo>
                    <a:pt x="4539348" y="943660"/>
                  </a:lnTo>
                  <a:lnTo>
                    <a:pt x="4539348" y="919264"/>
                  </a:lnTo>
                  <a:close/>
                </a:path>
                <a:path w="4686300" h="2595245">
                  <a:moveTo>
                    <a:pt x="4685779" y="2513723"/>
                  </a:moveTo>
                  <a:lnTo>
                    <a:pt x="4563757" y="2432380"/>
                  </a:lnTo>
                  <a:lnTo>
                    <a:pt x="4563757" y="2595080"/>
                  </a:lnTo>
                  <a:lnTo>
                    <a:pt x="4685779" y="2513723"/>
                  </a:lnTo>
                  <a:close/>
                </a:path>
                <a:path w="4686300" h="2595245">
                  <a:moveTo>
                    <a:pt x="4685779" y="927392"/>
                  </a:moveTo>
                  <a:lnTo>
                    <a:pt x="4563757" y="846048"/>
                  </a:lnTo>
                  <a:lnTo>
                    <a:pt x="4563757" y="1008748"/>
                  </a:lnTo>
                  <a:lnTo>
                    <a:pt x="4685779" y="92739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921" y="591996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31227" y="1488414"/>
            <a:ext cx="660400" cy="6127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-5080" algn="ctr">
              <a:lnSpc>
                <a:spcPct val="94300"/>
              </a:lnSpc>
              <a:spcBef>
                <a:spcPts val="190"/>
              </a:spcBef>
            </a:pPr>
            <a:r>
              <a:rPr sz="1000" b="1" spc="130" dirty="0">
                <a:solidFill>
                  <a:srgbClr val="FFFFFF"/>
                </a:solidFill>
                <a:latin typeface="Trebuchet MS"/>
                <a:cs typeface="Trebuchet MS"/>
              </a:rPr>
              <a:t>Venture </a:t>
            </a:r>
            <a:r>
              <a:rPr sz="1000" b="1" spc="105" dirty="0">
                <a:solidFill>
                  <a:srgbClr val="FFFFFF"/>
                </a:solidFill>
                <a:latin typeface="Trebuchet MS"/>
                <a:cs typeface="Trebuchet MS"/>
              </a:rPr>
              <a:t>Viability </a:t>
            </a:r>
            <a:r>
              <a:rPr sz="1000" b="1" spc="125" dirty="0">
                <a:solidFill>
                  <a:srgbClr val="FFFFFF"/>
                </a:solidFill>
                <a:latin typeface="Trebuchet MS"/>
                <a:cs typeface="Trebuchet MS"/>
              </a:rPr>
              <a:t>Index: </a:t>
            </a:r>
            <a:r>
              <a:rPr sz="1000" b="1" spc="160" dirty="0">
                <a:solidFill>
                  <a:srgbClr val="FFFFFF"/>
                </a:solidFill>
                <a:latin typeface="Trebuchet MS"/>
                <a:cs typeface="Trebuchet MS"/>
              </a:rPr>
              <a:t>53.33%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vert="horz" wrap="square" lIns="0" tIns="0" rIns="0" bIns="0" rtlCol="0">
            <a:spAutoFit/>
          </a:bodyPr>
          <a:lstStyle/>
          <a:p>
            <a:pPr marR="480059" algn="r">
              <a:lnSpc>
                <a:spcPts val="1160"/>
              </a:lnSpc>
            </a:pPr>
            <a:r>
              <a:rPr sz="1000" b="1" spc="114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3" y="1437559"/>
            <a:ext cx="2944881" cy="438478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950" y="603221"/>
            <a:ext cx="5825490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90" dirty="0">
                <a:solidFill>
                  <a:srgbClr val="C13125"/>
                </a:solidFill>
              </a:rPr>
              <a:t>Venture</a:t>
            </a:r>
            <a:r>
              <a:rPr spc="229" dirty="0">
                <a:solidFill>
                  <a:srgbClr val="C13125"/>
                </a:solidFill>
              </a:rPr>
              <a:t> </a:t>
            </a:r>
            <a:r>
              <a:rPr spc="250" dirty="0">
                <a:solidFill>
                  <a:srgbClr val="C13125"/>
                </a:solidFill>
              </a:rPr>
              <a:t>Viability</a:t>
            </a:r>
            <a:r>
              <a:rPr spc="240" dirty="0">
                <a:solidFill>
                  <a:srgbClr val="C13125"/>
                </a:solidFill>
              </a:rPr>
              <a:t> </a:t>
            </a:r>
            <a:r>
              <a:rPr spc="380" dirty="0">
                <a:solidFill>
                  <a:srgbClr val="C13125"/>
                </a:solidFill>
              </a:rPr>
              <a:t>Assessment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6402" y="1299263"/>
            <a:ext cx="8753475" cy="814069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56210" rIns="0" bIns="0" rtlCol="0">
            <a:spAutoFit/>
          </a:bodyPr>
          <a:lstStyle/>
          <a:p>
            <a:pPr algn="ctr">
              <a:lnSpc>
                <a:spcPts val="1885"/>
              </a:lnSpc>
              <a:spcBef>
                <a:spcPts val="1230"/>
              </a:spcBef>
            </a:pPr>
            <a:r>
              <a:rPr sz="1650" b="1" spc="215" dirty="0">
                <a:solidFill>
                  <a:srgbClr val="F16629"/>
                </a:solidFill>
                <a:latin typeface="Trebuchet MS"/>
                <a:cs typeface="Trebuchet MS"/>
              </a:rPr>
              <a:t>Venture </a:t>
            </a:r>
            <a:r>
              <a:rPr sz="1650" b="1" spc="195" dirty="0">
                <a:solidFill>
                  <a:srgbClr val="F16629"/>
                </a:solidFill>
                <a:latin typeface="Trebuchet MS"/>
                <a:cs typeface="Trebuchet MS"/>
              </a:rPr>
              <a:t>Viability</a:t>
            </a:r>
            <a:r>
              <a:rPr sz="1650" b="1" spc="20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650" b="1" spc="215" dirty="0">
                <a:solidFill>
                  <a:srgbClr val="F16629"/>
                </a:solidFill>
                <a:latin typeface="Trebuchet MS"/>
                <a:cs typeface="Trebuchet MS"/>
              </a:rPr>
              <a:t>Index</a:t>
            </a:r>
            <a:endParaRPr sz="1650">
              <a:latin typeface="Trebuchet MS"/>
              <a:cs typeface="Trebuchet MS"/>
            </a:endParaRPr>
          </a:p>
          <a:p>
            <a:pPr algn="ctr">
              <a:lnSpc>
                <a:spcPts val="1885"/>
              </a:lnSpc>
            </a:pPr>
            <a:r>
              <a:rPr sz="1650" spc="250" dirty="0">
                <a:latin typeface="Trebuchet MS"/>
                <a:cs typeface="Trebuchet MS"/>
              </a:rPr>
              <a:t>53.33%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6402" y="2600868"/>
            <a:ext cx="4149090" cy="28473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89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385"/>
              </a:spcBef>
            </a:pPr>
            <a:r>
              <a:rPr sz="1150" b="1" spc="185" dirty="0">
                <a:solidFill>
                  <a:srgbClr val="F16629"/>
                </a:solidFill>
                <a:latin typeface="Trebuchet MS"/>
                <a:cs typeface="Trebuchet MS"/>
              </a:rPr>
              <a:t>Strengths</a:t>
            </a:r>
            <a:endParaRPr sz="1150">
              <a:latin typeface="Trebuchet MS"/>
              <a:cs typeface="Trebuchet MS"/>
            </a:endParaRPr>
          </a:p>
          <a:p>
            <a:pPr marL="259715" marR="906144">
              <a:lnSpc>
                <a:spcPts val="1280"/>
              </a:lnSpc>
              <a:spcBef>
                <a:spcPts val="540"/>
              </a:spcBef>
            </a:pPr>
            <a:r>
              <a:rPr sz="1150" spc="90" dirty="0">
                <a:latin typeface="Trebuchet MS"/>
                <a:cs typeface="Trebuchet MS"/>
              </a:rPr>
              <a:t>Unique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AI-</a:t>
            </a:r>
            <a:r>
              <a:rPr sz="1150" spc="120" dirty="0">
                <a:latin typeface="Trebuchet MS"/>
                <a:cs typeface="Trebuchet MS"/>
              </a:rPr>
              <a:t>based </a:t>
            </a:r>
            <a:r>
              <a:rPr sz="1150" spc="85" dirty="0">
                <a:latin typeface="Trebuchet MS"/>
                <a:cs typeface="Trebuchet MS"/>
              </a:rPr>
              <a:t>health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device,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strong </a:t>
            </a:r>
            <a:r>
              <a:rPr sz="1150" spc="100" dirty="0">
                <a:latin typeface="Trebuchet MS"/>
                <a:cs typeface="Trebuchet MS"/>
              </a:rPr>
              <a:t>margins,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multi-</a:t>
            </a:r>
            <a:r>
              <a:rPr sz="1150" spc="95" dirty="0">
                <a:latin typeface="Trebuchet MS"/>
                <a:cs typeface="Trebuchet MS"/>
              </a:rPr>
              <a:t>channel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sales.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0830" y="2600868"/>
            <a:ext cx="4149090" cy="28473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889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385"/>
              </a:spcBef>
            </a:pPr>
            <a:r>
              <a:rPr sz="1150" b="1" spc="170" dirty="0">
                <a:solidFill>
                  <a:srgbClr val="F16629"/>
                </a:solidFill>
                <a:latin typeface="Trebuchet MS"/>
                <a:cs typeface="Trebuchet MS"/>
              </a:rPr>
              <a:t>Areas</a:t>
            </a:r>
            <a:r>
              <a:rPr sz="1150" b="1" spc="155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150" b="1" spc="114" dirty="0">
                <a:solidFill>
                  <a:srgbClr val="F16629"/>
                </a:solidFill>
                <a:latin typeface="Trebuchet MS"/>
                <a:cs typeface="Trebuchet MS"/>
              </a:rPr>
              <a:t>of</a:t>
            </a:r>
            <a:r>
              <a:rPr sz="1150" b="1" spc="15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150" b="1" spc="165" dirty="0">
                <a:solidFill>
                  <a:srgbClr val="F16629"/>
                </a:solidFill>
                <a:latin typeface="Trebuchet MS"/>
                <a:cs typeface="Trebuchet MS"/>
              </a:rPr>
              <a:t>Improvement</a:t>
            </a:r>
            <a:endParaRPr sz="1150">
              <a:latin typeface="Trebuchet MS"/>
              <a:cs typeface="Trebuchet MS"/>
            </a:endParaRPr>
          </a:p>
          <a:p>
            <a:pPr marL="259715" marR="438784">
              <a:lnSpc>
                <a:spcPts val="1280"/>
              </a:lnSpc>
              <a:spcBef>
                <a:spcPts val="540"/>
              </a:spcBef>
            </a:pPr>
            <a:r>
              <a:rPr sz="1150" spc="114" dirty="0">
                <a:latin typeface="Trebuchet MS"/>
                <a:cs typeface="Trebuchet MS"/>
              </a:rPr>
              <a:t>Need </a:t>
            </a:r>
            <a:r>
              <a:rPr sz="1150" spc="75" dirty="0">
                <a:latin typeface="Trebuchet MS"/>
                <a:cs typeface="Trebuchet MS"/>
              </a:rPr>
              <a:t>faster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customer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adoption,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better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early </a:t>
            </a:r>
            <a:r>
              <a:rPr sz="1150" spc="85" dirty="0">
                <a:latin typeface="Trebuchet MS"/>
                <a:cs typeface="Trebuchet MS"/>
              </a:rPr>
              <a:t>marketing,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stronger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support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systems.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05" dirty="0">
                <a:solidFill>
                  <a:srgbClr val="C13125"/>
                </a:solidFill>
              </a:rPr>
              <a:t>Next</a:t>
            </a:r>
            <a:r>
              <a:rPr spc="245" dirty="0">
                <a:solidFill>
                  <a:srgbClr val="C13125"/>
                </a:solidFill>
              </a:rPr>
              <a:t> </a:t>
            </a:r>
            <a:r>
              <a:rPr spc="370" dirty="0">
                <a:solidFill>
                  <a:srgbClr val="C13125"/>
                </a:solidFill>
              </a:rPr>
              <a:t>Steps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9650" y="2377155"/>
          <a:ext cx="9557384" cy="2052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3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1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1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121285" algn="r">
                        <a:lnSpc>
                          <a:spcPct val="100000"/>
                        </a:lnSpc>
                      </a:pPr>
                      <a:r>
                        <a:rPr sz="900" b="1" spc="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TIMELINE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L w="9525">
                      <a:solidFill>
                        <a:srgbClr val="F16629"/>
                      </a:solidFill>
                      <a:prstDash val="solid"/>
                    </a:lnL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9690" algn="ctr">
                        <a:lnSpc>
                          <a:spcPct val="100000"/>
                        </a:lnSpc>
                      </a:pPr>
                      <a:r>
                        <a:rPr sz="900" b="1" spc="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900" b="1" spc="1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r>
                        <a:rPr sz="900" b="1" spc="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1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NEEDED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23850" marR="410845" indent="75565">
                        <a:lnSpc>
                          <a:spcPts val="960"/>
                        </a:lnSpc>
                      </a:pPr>
                      <a:r>
                        <a:rPr sz="900" b="1" spc="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PHYSICAL </a:t>
                      </a:r>
                      <a:r>
                        <a:rPr sz="900" b="1" spc="1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RESOURCES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450215">
                        <a:lnSpc>
                          <a:spcPts val="1015"/>
                        </a:lnSpc>
                      </a:pPr>
                      <a:r>
                        <a:rPr sz="900" b="1" spc="1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NEEDED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5100">
                        <a:lnSpc>
                          <a:spcPct val="100000"/>
                        </a:lnSpc>
                      </a:pPr>
                      <a:r>
                        <a:rPr sz="900" b="1" spc="1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FUNDS</a:t>
                      </a:r>
                      <a:r>
                        <a:rPr sz="900" b="1" spc="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1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NEEDED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R w="9525">
                      <a:solidFill>
                        <a:srgbClr val="F16629"/>
                      </a:solidFill>
                      <a:prstDash val="solid"/>
                    </a:lnR>
                    <a:lnB w="3175">
                      <a:solidFill>
                        <a:srgbClr val="F16629"/>
                      </a:solidFill>
                      <a:prstDash val="solid"/>
                    </a:lnB>
                    <a:solidFill>
                      <a:srgbClr val="F16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R="12573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900" b="1" spc="160" dirty="0">
                          <a:latin typeface="Trebuchet MS"/>
                          <a:cs typeface="Trebuchet MS"/>
                        </a:rPr>
                        <a:t>Months</a:t>
                      </a:r>
                      <a:r>
                        <a:rPr sz="900" b="1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125" dirty="0">
                          <a:latin typeface="Trebuchet MS"/>
                          <a:cs typeface="Trebuchet MS"/>
                        </a:rPr>
                        <a:t>1-</a:t>
                      </a:r>
                      <a:r>
                        <a:rPr sz="900" b="1" spc="40" dirty="0">
                          <a:latin typeface="Trebuchet MS"/>
                          <a:cs typeface="Trebuchet MS"/>
                        </a:rPr>
                        <a:t>3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900" spc="110" dirty="0">
                          <a:latin typeface="Trebuchet MS"/>
                          <a:cs typeface="Trebuchet MS"/>
                        </a:rPr>
                        <a:t>Launch</a:t>
                      </a:r>
                      <a:r>
                        <a:rPr sz="9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80" dirty="0">
                          <a:latin typeface="Trebuchet MS"/>
                          <a:cs typeface="Trebuchet MS"/>
                        </a:rPr>
                        <a:t>MVP,</a:t>
                      </a:r>
                      <a:r>
                        <a:rPr sz="9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55" dirty="0">
                          <a:latin typeface="Trebuchet MS"/>
                          <a:cs typeface="Trebuchet MS"/>
                        </a:rPr>
                        <a:t>test</a:t>
                      </a:r>
                      <a:r>
                        <a:rPr sz="90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55" dirty="0">
                          <a:latin typeface="Trebuchet MS"/>
                          <a:cs typeface="Trebuchet MS"/>
                        </a:rPr>
                        <a:t>pilot</a:t>
                      </a:r>
                      <a:r>
                        <a:rPr sz="90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80" dirty="0">
                          <a:latin typeface="Trebuchet MS"/>
                          <a:cs typeface="Trebuchet MS"/>
                        </a:rPr>
                        <a:t>users,collect</a:t>
                      </a:r>
                      <a:r>
                        <a:rPr sz="90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90" dirty="0">
                          <a:latin typeface="Trebuchet MS"/>
                          <a:cs typeface="Trebuchet MS"/>
                        </a:rPr>
                        <a:t>feedback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900" spc="45" dirty="0">
                          <a:latin typeface="Trebuchet MS"/>
                          <a:cs typeface="Trebuchet MS"/>
                        </a:rPr>
                        <a:t>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900" spc="75" dirty="0">
                          <a:latin typeface="Trebuchet MS"/>
                          <a:cs typeface="Trebuchet MS"/>
                        </a:rPr>
                        <a:t>Laptops,TU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900" spc="85" dirty="0">
                          <a:latin typeface="Trebuchet MS"/>
                          <a:cs typeface="Trebuchet MS"/>
                        </a:rPr>
                        <a:t>1,50,000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3175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R="12573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b="1" spc="160" dirty="0">
                          <a:latin typeface="Trebuchet MS"/>
                          <a:cs typeface="Trebuchet MS"/>
                        </a:rPr>
                        <a:t>Months</a:t>
                      </a:r>
                      <a:r>
                        <a:rPr sz="900" b="1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125" dirty="0">
                          <a:latin typeface="Trebuchet MS"/>
                          <a:cs typeface="Trebuchet MS"/>
                        </a:rPr>
                        <a:t>4-</a:t>
                      </a:r>
                      <a:r>
                        <a:rPr sz="900" b="1" spc="40" dirty="0">
                          <a:latin typeface="Trebuchet MS"/>
                          <a:cs typeface="Trebuchet MS"/>
                        </a:rPr>
                        <a:t>6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75" dirty="0">
                          <a:latin typeface="Trebuchet MS"/>
                          <a:cs typeface="Trebuchet MS"/>
                        </a:rPr>
                        <a:t>Refine</a:t>
                      </a:r>
                      <a:r>
                        <a:rPr sz="90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75" dirty="0">
                          <a:latin typeface="Trebuchet MS"/>
                          <a:cs typeface="Trebuchet MS"/>
                        </a:rPr>
                        <a:t>product,</a:t>
                      </a:r>
                      <a:r>
                        <a:rPr sz="900" spc="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100" dirty="0">
                          <a:latin typeface="Trebuchet MS"/>
                          <a:cs typeface="Trebuchet MS"/>
                        </a:rPr>
                        <a:t>begin</a:t>
                      </a:r>
                      <a:r>
                        <a:rPr sz="9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90" dirty="0">
                          <a:latin typeface="Trebuchet MS"/>
                          <a:cs typeface="Trebuchet MS"/>
                        </a:rPr>
                        <a:t>small-scale</a:t>
                      </a:r>
                      <a:r>
                        <a:rPr sz="90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95" dirty="0">
                          <a:latin typeface="Trebuchet MS"/>
                          <a:cs typeface="Trebuchet MS"/>
                        </a:rPr>
                        <a:t>sales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45" dirty="0">
                          <a:latin typeface="Trebuchet MS"/>
                          <a:cs typeface="Trebuchet MS"/>
                        </a:rPr>
                        <a:t>3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120" dirty="0">
                          <a:latin typeface="Trebuchet MS"/>
                          <a:cs typeface="Trebuchet MS"/>
                        </a:rPr>
                        <a:t>demo</a:t>
                      </a:r>
                      <a:r>
                        <a:rPr sz="9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35" dirty="0">
                          <a:latin typeface="Trebuchet MS"/>
                          <a:cs typeface="Trebuchet MS"/>
                        </a:rPr>
                        <a:t>kits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545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90" dirty="0">
                          <a:latin typeface="Trebuchet MS"/>
                          <a:cs typeface="Trebuchet MS"/>
                        </a:rPr>
                        <a:t>₹2,00,000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R="12573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b="1" spc="160" dirty="0">
                          <a:latin typeface="Trebuchet MS"/>
                          <a:cs typeface="Trebuchet MS"/>
                        </a:rPr>
                        <a:t>Months</a:t>
                      </a:r>
                      <a:r>
                        <a:rPr sz="900" b="1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125" dirty="0">
                          <a:latin typeface="Trebuchet MS"/>
                          <a:cs typeface="Trebuchet MS"/>
                        </a:rPr>
                        <a:t>7-</a:t>
                      </a:r>
                      <a:r>
                        <a:rPr sz="900" b="1" spc="40" dirty="0">
                          <a:latin typeface="Trebuchet MS"/>
                          <a:cs typeface="Trebuchet MS"/>
                        </a:rPr>
                        <a:t>9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100" dirty="0">
                          <a:latin typeface="Trebuchet MS"/>
                          <a:cs typeface="Trebuchet MS"/>
                        </a:rPr>
                        <a:t>Scale</a:t>
                      </a:r>
                      <a:r>
                        <a:rPr sz="9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90" dirty="0">
                          <a:latin typeface="Trebuchet MS"/>
                          <a:cs typeface="Trebuchet MS"/>
                        </a:rPr>
                        <a:t>marketing,</a:t>
                      </a:r>
                      <a:r>
                        <a:rPr sz="900" spc="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110" dirty="0">
                          <a:latin typeface="Trebuchet MS"/>
                          <a:cs typeface="Trebuchet MS"/>
                        </a:rPr>
                        <a:t>expand</a:t>
                      </a:r>
                      <a:r>
                        <a:rPr sz="9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110" dirty="0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9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55" dirty="0">
                          <a:latin typeface="Trebuchet MS"/>
                          <a:cs typeface="Trebuchet MS"/>
                        </a:rPr>
                        <a:t>cities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45" dirty="0">
                          <a:latin typeface="Trebuchet MS"/>
                          <a:cs typeface="Trebuchet MS"/>
                        </a:rPr>
                        <a:t>3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70" dirty="0">
                          <a:latin typeface="Trebuchet MS"/>
                          <a:cs typeface="Trebuchet MS"/>
                        </a:rPr>
                        <a:t>Travelcost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marL="46545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90" dirty="0">
                          <a:latin typeface="Trebuchet MS"/>
                          <a:cs typeface="Trebuchet MS"/>
                        </a:rPr>
                        <a:t>₹3,00,000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19050">
                      <a:solidFill>
                        <a:srgbClr val="F16629"/>
                      </a:solidFill>
                      <a:prstDash val="solid"/>
                    </a:lnB>
                    <a:solidFill>
                      <a:srgbClr val="FA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433070" marR="125095" indent="-307975">
                        <a:lnSpc>
                          <a:spcPts val="1019"/>
                        </a:lnSpc>
                        <a:spcBef>
                          <a:spcPts val="655"/>
                        </a:spcBef>
                      </a:pPr>
                      <a:r>
                        <a:rPr sz="900" b="1" spc="160" dirty="0">
                          <a:latin typeface="Trebuchet MS"/>
                          <a:cs typeface="Trebuchet MS"/>
                        </a:rPr>
                        <a:t>Months</a:t>
                      </a:r>
                      <a:r>
                        <a:rPr sz="900" b="1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90" dirty="0">
                          <a:latin typeface="Trebuchet MS"/>
                          <a:cs typeface="Trebuchet MS"/>
                        </a:rPr>
                        <a:t>10- </a:t>
                      </a:r>
                      <a:r>
                        <a:rPr sz="900" b="1" spc="95" dirty="0">
                          <a:latin typeface="Trebuchet MS"/>
                          <a:cs typeface="Trebuchet MS"/>
                        </a:rPr>
                        <a:t>12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3185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175" dirty="0">
                          <a:latin typeface="Trebuchet MS"/>
                          <a:cs typeface="Trebuchet MS"/>
                        </a:rPr>
                        <a:t>500+</a:t>
                      </a:r>
                      <a:r>
                        <a:rPr sz="900" spc="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95" dirty="0">
                          <a:latin typeface="Trebuchet MS"/>
                          <a:cs typeface="Trebuchet MS"/>
                        </a:rPr>
                        <a:t>customers,</a:t>
                      </a:r>
                      <a:r>
                        <a:rPr sz="900" spc="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75" dirty="0">
                          <a:latin typeface="Trebuchet MS"/>
                          <a:cs typeface="Trebuchet MS"/>
                        </a:rPr>
                        <a:t>optimize</a:t>
                      </a:r>
                      <a:r>
                        <a:rPr sz="9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100" dirty="0">
                          <a:latin typeface="Trebuchet MS"/>
                          <a:cs typeface="Trebuchet MS"/>
                        </a:rPr>
                        <a:t>customer </a:t>
                      </a:r>
                      <a:r>
                        <a:rPr sz="900" spc="80" dirty="0">
                          <a:latin typeface="Trebuchet MS"/>
                          <a:cs typeface="Trebuchet MS"/>
                        </a:rPr>
                        <a:t>service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45" dirty="0">
                          <a:latin typeface="Trebuchet MS"/>
                          <a:cs typeface="Trebuchet MS"/>
                        </a:rPr>
                        <a:t>3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70" dirty="0">
                          <a:latin typeface="Trebuchet MS"/>
                          <a:cs typeface="Trebuchet MS"/>
                        </a:rPr>
                        <a:t>prototype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545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00" spc="90" dirty="0">
                          <a:latin typeface="Trebuchet MS"/>
                          <a:cs typeface="Trebuchet MS"/>
                        </a:rPr>
                        <a:t>₹4,00,000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F16629"/>
                      </a:solidFill>
                      <a:prstDash val="solid"/>
                    </a:lnL>
                    <a:lnR w="9525">
                      <a:solidFill>
                        <a:srgbClr val="F16629"/>
                      </a:solidFill>
                      <a:prstDash val="solid"/>
                    </a:lnR>
                    <a:lnT w="19050">
                      <a:solidFill>
                        <a:srgbClr val="F16629"/>
                      </a:solidFill>
                      <a:prstDash val="solid"/>
                    </a:lnT>
                    <a:lnB w="9525">
                      <a:solidFill>
                        <a:srgbClr val="F1662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54" dirty="0">
                <a:solidFill>
                  <a:srgbClr val="C13125"/>
                </a:solidFill>
              </a:rPr>
              <a:t>Venture</a:t>
            </a:r>
            <a:r>
              <a:rPr spc="125" dirty="0">
                <a:solidFill>
                  <a:srgbClr val="C13125"/>
                </a:solidFill>
              </a:rPr>
              <a:t> </a:t>
            </a:r>
            <a:r>
              <a:rPr spc="190" dirty="0">
                <a:solidFill>
                  <a:srgbClr val="C13125"/>
                </a:solidFill>
              </a:rPr>
              <a:t>Team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811" y="1429424"/>
            <a:ext cx="976203" cy="9762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7111" y="2479159"/>
            <a:ext cx="2824480" cy="16040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150" b="1" spc="140" dirty="0">
                <a:solidFill>
                  <a:srgbClr val="BF0000"/>
                </a:solidFill>
                <a:latin typeface="Trebuchet MS"/>
                <a:cs typeface="Trebuchet MS"/>
              </a:rPr>
              <a:t>Name:</a:t>
            </a:r>
            <a:r>
              <a:rPr sz="1150" b="1" spc="35" dirty="0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sz="1150" b="1" spc="120" dirty="0">
                <a:solidFill>
                  <a:srgbClr val="BF0000"/>
                </a:solidFill>
                <a:latin typeface="Trebuchet MS"/>
                <a:cs typeface="Trebuchet MS"/>
              </a:rPr>
              <a:t>Karthick</a:t>
            </a:r>
            <a:r>
              <a:rPr sz="1150" b="1" spc="45" dirty="0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sz="1150" b="1" spc="120" dirty="0">
                <a:solidFill>
                  <a:srgbClr val="BF0000"/>
                </a:solidFill>
                <a:latin typeface="Trebuchet MS"/>
                <a:cs typeface="Trebuchet MS"/>
              </a:rPr>
              <a:t>G</a:t>
            </a:r>
            <a:endParaRPr sz="1150" dirty="0">
              <a:latin typeface="Trebuchet MS"/>
              <a:cs typeface="Trebuchet MS"/>
            </a:endParaRPr>
          </a:p>
          <a:p>
            <a:pPr marL="12700" marR="440055">
              <a:lnSpc>
                <a:spcPts val="1280"/>
              </a:lnSpc>
              <a:spcBef>
                <a:spcPts val="345"/>
              </a:spcBef>
            </a:pPr>
            <a:r>
              <a:rPr sz="1150" b="1" spc="105" dirty="0">
                <a:latin typeface="Trebuchet MS"/>
                <a:cs typeface="Trebuchet MS"/>
              </a:rPr>
              <a:t>University/College:</a:t>
            </a:r>
            <a:r>
              <a:rPr sz="1150" b="1" spc="11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Sri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Sairam </a:t>
            </a:r>
            <a:r>
              <a:rPr sz="1150" dirty="0">
                <a:latin typeface="Trebuchet MS"/>
                <a:cs typeface="Trebuchet MS"/>
              </a:rPr>
              <a:t>Institute</a:t>
            </a:r>
            <a:r>
              <a:rPr sz="1150" spc="229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Of</a:t>
            </a:r>
            <a:r>
              <a:rPr sz="1150" spc="204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Technology</a:t>
            </a:r>
            <a:endParaRPr sz="11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50" b="1" spc="85" dirty="0">
                <a:latin typeface="Trebuchet MS"/>
                <a:cs typeface="Trebuchet MS"/>
              </a:rPr>
              <a:t>Major</a:t>
            </a:r>
            <a:r>
              <a:rPr lang="en-IN" sz="1150" b="1" spc="85" dirty="0">
                <a:latin typeface="Trebuchet MS"/>
                <a:cs typeface="Trebuchet MS"/>
              </a:rPr>
              <a:t>:</a:t>
            </a:r>
            <a:r>
              <a:rPr lang="en-IN" sz="1150" spc="85" dirty="0">
                <a:latin typeface="Trebuchet MS"/>
                <a:cs typeface="Trebuchet MS"/>
              </a:rPr>
              <a:t>CEO</a:t>
            </a:r>
            <a:endParaRPr sz="1150" dirty="0">
              <a:latin typeface="Trebuchet MS"/>
              <a:cs typeface="Trebuchet MS"/>
            </a:endParaRPr>
          </a:p>
          <a:p>
            <a:pPr marL="12700" marR="5080">
              <a:lnSpc>
                <a:spcPct val="114500"/>
              </a:lnSpc>
              <a:spcBef>
                <a:spcPts val="20"/>
              </a:spcBef>
            </a:pPr>
            <a:r>
              <a:rPr sz="1150" b="1" spc="135" dirty="0">
                <a:latin typeface="Trebuchet MS"/>
                <a:cs typeface="Trebuchet MS"/>
              </a:rPr>
              <a:t>Key</a:t>
            </a:r>
            <a:r>
              <a:rPr sz="1150" b="1" spc="65" dirty="0">
                <a:latin typeface="Trebuchet MS"/>
                <a:cs typeface="Trebuchet MS"/>
              </a:rPr>
              <a:t> </a:t>
            </a:r>
            <a:r>
              <a:rPr sz="1150" b="1" spc="105" dirty="0">
                <a:latin typeface="Trebuchet MS"/>
                <a:cs typeface="Trebuchet MS"/>
              </a:rPr>
              <a:t>Skills:</a:t>
            </a:r>
            <a:r>
              <a:rPr sz="1150" b="1" spc="4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Communication</a:t>
            </a:r>
            <a:r>
              <a:rPr sz="1150" spc="30" dirty="0">
                <a:latin typeface="Trebuchet MS"/>
                <a:cs typeface="Trebuchet MS"/>
              </a:rPr>
              <a:t> </a:t>
            </a:r>
            <a:r>
              <a:rPr sz="1150" spc="-10" dirty="0">
                <a:latin typeface="Trebuchet MS"/>
                <a:cs typeface="Trebuchet MS"/>
              </a:rPr>
              <a:t>Skills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b="1" spc="114" dirty="0">
                <a:latin typeface="Trebuchet MS"/>
                <a:cs typeface="Trebuchet MS"/>
              </a:rPr>
              <a:t>Role</a:t>
            </a:r>
            <a:r>
              <a:rPr sz="1150" b="1" spc="30" dirty="0">
                <a:latin typeface="Trebuchet MS"/>
                <a:cs typeface="Trebuchet MS"/>
              </a:rPr>
              <a:t> </a:t>
            </a:r>
            <a:r>
              <a:rPr sz="1150" b="1" spc="90" dirty="0">
                <a:latin typeface="Trebuchet MS"/>
                <a:cs typeface="Trebuchet MS"/>
              </a:rPr>
              <a:t>in</a:t>
            </a:r>
            <a:r>
              <a:rPr sz="1150" b="1" spc="55" dirty="0">
                <a:latin typeface="Trebuchet MS"/>
                <a:cs typeface="Trebuchet MS"/>
              </a:rPr>
              <a:t> </a:t>
            </a:r>
            <a:r>
              <a:rPr sz="1150" b="1" spc="125" dirty="0">
                <a:latin typeface="Trebuchet MS"/>
                <a:cs typeface="Trebuchet MS"/>
              </a:rPr>
              <a:t>the</a:t>
            </a:r>
            <a:r>
              <a:rPr sz="1150" b="1" spc="30" dirty="0">
                <a:latin typeface="Trebuchet MS"/>
                <a:cs typeface="Trebuchet MS"/>
              </a:rPr>
              <a:t> </a:t>
            </a:r>
            <a:r>
              <a:rPr sz="1150" b="1" spc="105" dirty="0">
                <a:latin typeface="Trebuchet MS"/>
                <a:cs typeface="Trebuchet MS"/>
              </a:rPr>
              <a:t>Venture:</a:t>
            </a:r>
            <a:r>
              <a:rPr sz="1150" b="1" spc="35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Representative </a:t>
            </a:r>
            <a:r>
              <a:rPr sz="1150" spc="70" dirty="0">
                <a:latin typeface="Trebuchet MS"/>
                <a:cs typeface="Trebuchet MS"/>
              </a:rPr>
              <a:t>Keen</a:t>
            </a:r>
            <a:r>
              <a:rPr sz="1150" spc="7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on</a:t>
            </a:r>
            <a:r>
              <a:rPr sz="1150" spc="8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continuing</a:t>
            </a:r>
            <a:r>
              <a:rPr sz="1150" spc="8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with</a:t>
            </a:r>
            <a:r>
              <a:rPr sz="1150" spc="8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the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35" dirty="0">
                <a:latin typeface="Trebuchet MS"/>
                <a:cs typeface="Trebuchet MS"/>
              </a:rPr>
              <a:t>venture: </a:t>
            </a:r>
            <a:r>
              <a:rPr sz="1150" b="1" spc="70" dirty="0">
                <a:latin typeface="Trebuchet MS"/>
                <a:cs typeface="Trebuchet MS"/>
              </a:rPr>
              <a:t>Yes</a:t>
            </a:r>
            <a:endParaRPr sz="115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8744" y="1429424"/>
            <a:ext cx="976203" cy="9762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906044" y="2479159"/>
            <a:ext cx="2859405" cy="16040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150" b="1" spc="140" dirty="0">
                <a:solidFill>
                  <a:srgbClr val="BF0000"/>
                </a:solidFill>
                <a:latin typeface="Trebuchet MS"/>
                <a:cs typeface="Trebuchet MS"/>
              </a:rPr>
              <a:t>Name:</a:t>
            </a:r>
            <a:r>
              <a:rPr sz="1150" b="1" spc="30" dirty="0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BF0000"/>
                </a:solidFill>
                <a:latin typeface="Trebuchet MS"/>
                <a:cs typeface="Trebuchet MS"/>
              </a:rPr>
              <a:t>Sathish</a:t>
            </a:r>
            <a:endParaRPr sz="1150" dirty="0">
              <a:latin typeface="Trebuchet MS"/>
              <a:cs typeface="Trebuchet MS"/>
            </a:endParaRPr>
          </a:p>
          <a:p>
            <a:pPr marL="12700" marR="474980">
              <a:lnSpc>
                <a:spcPts val="1280"/>
              </a:lnSpc>
              <a:spcBef>
                <a:spcPts val="345"/>
              </a:spcBef>
            </a:pPr>
            <a:r>
              <a:rPr sz="1150" b="1" spc="105" dirty="0">
                <a:latin typeface="Trebuchet MS"/>
                <a:cs typeface="Trebuchet MS"/>
              </a:rPr>
              <a:t>University/College:</a:t>
            </a:r>
            <a:r>
              <a:rPr sz="1150" b="1" spc="11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Sri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Sairam </a:t>
            </a:r>
            <a:r>
              <a:rPr sz="1150" dirty="0">
                <a:latin typeface="Trebuchet MS"/>
                <a:cs typeface="Trebuchet MS"/>
              </a:rPr>
              <a:t>Institute</a:t>
            </a:r>
            <a:r>
              <a:rPr sz="1150" spc="229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Of</a:t>
            </a:r>
            <a:r>
              <a:rPr sz="1150" spc="204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Technology</a:t>
            </a:r>
            <a:endParaRPr sz="11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50" b="1" spc="85" dirty="0" err="1">
                <a:latin typeface="Trebuchet MS"/>
                <a:cs typeface="Trebuchet MS"/>
              </a:rPr>
              <a:t>Major:</a:t>
            </a:r>
            <a:r>
              <a:rPr sz="1150" spc="85" dirty="0" err="1">
                <a:latin typeface="Trebuchet MS"/>
                <a:cs typeface="Trebuchet MS"/>
              </a:rPr>
              <a:t>C</a:t>
            </a:r>
            <a:r>
              <a:rPr lang="en-IN" sz="1150" spc="85" dirty="0">
                <a:latin typeface="Trebuchet MS"/>
                <a:cs typeface="Trebuchet MS"/>
              </a:rPr>
              <a:t>OO</a:t>
            </a:r>
            <a:endParaRPr sz="11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150" b="1" spc="135" dirty="0">
                <a:latin typeface="Trebuchet MS"/>
                <a:cs typeface="Trebuchet MS"/>
              </a:rPr>
              <a:t>Key</a:t>
            </a:r>
            <a:r>
              <a:rPr sz="1150" b="1" spc="120" dirty="0">
                <a:latin typeface="Trebuchet MS"/>
                <a:cs typeface="Trebuchet MS"/>
              </a:rPr>
              <a:t> </a:t>
            </a:r>
            <a:r>
              <a:rPr sz="1150" b="1" spc="105" dirty="0">
                <a:latin typeface="Trebuchet MS"/>
                <a:cs typeface="Trebuchet MS"/>
              </a:rPr>
              <a:t>Skills:</a:t>
            </a:r>
            <a:r>
              <a:rPr sz="1150" b="1" spc="95" dirty="0">
                <a:latin typeface="Trebuchet MS"/>
                <a:cs typeface="Trebuchet MS"/>
              </a:rPr>
              <a:t> </a:t>
            </a:r>
            <a:r>
              <a:rPr sz="1150" spc="130" dirty="0">
                <a:latin typeface="Trebuchet MS"/>
                <a:cs typeface="Trebuchet MS"/>
              </a:rPr>
              <a:t>ML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Pattern</a:t>
            </a:r>
            <a:r>
              <a:rPr sz="1150" spc="75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Analysis</a:t>
            </a:r>
            <a:endParaRPr sz="1150" dirty="0">
              <a:latin typeface="Trebuchet MS"/>
              <a:cs typeface="Trebuchet MS"/>
            </a:endParaRPr>
          </a:p>
          <a:p>
            <a:pPr marL="12700" marR="5080">
              <a:lnSpc>
                <a:spcPts val="1600"/>
              </a:lnSpc>
              <a:spcBef>
                <a:spcPts val="25"/>
              </a:spcBef>
            </a:pPr>
            <a:r>
              <a:rPr sz="1150" b="1" spc="114" dirty="0">
                <a:latin typeface="Trebuchet MS"/>
                <a:cs typeface="Trebuchet MS"/>
              </a:rPr>
              <a:t>Role</a:t>
            </a:r>
            <a:r>
              <a:rPr sz="1150" b="1" spc="30" dirty="0">
                <a:latin typeface="Trebuchet MS"/>
                <a:cs typeface="Trebuchet MS"/>
              </a:rPr>
              <a:t> </a:t>
            </a:r>
            <a:r>
              <a:rPr sz="1150" b="1" spc="90" dirty="0">
                <a:latin typeface="Trebuchet MS"/>
                <a:cs typeface="Trebuchet MS"/>
              </a:rPr>
              <a:t>in</a:t>
            </a:r>
            <a:r>
              <a:rPr sz="1150" b="1" spc="55" dirty="0">
                <a:latin typeface="Trebuchet MS"/>
                <a:cs typeface="Trebuchet MS"/>
              </a:rPr>
              <a:t> </a:t>
            </a:r>
            <a:r>
              <a:rPr sz="1150" b="1" spc="125" dirty="0">
                <a:latin typeface="Trebuchet MS"/>
                <a:cs typeface="Trebuchet MS"/>
              </a:rPr>
              <a:t>the</a:t>
            </a:r>
            <a:r>
              <a:rPr sz="1150" b="1" spc="35" dirty="0">
                <a:latin typeface="Trebuchet MS"/>
                <a:cs typeface="Trebuchet MS"/>
              </a:rPr>
              <a:t> </a:t>
            </a:r>
            <a:r>
              <a:rPr sz="1150" b="1" spc="105" dirty="0">
                <a:latin typeface="Trebuchet MS"/>
                <a:cs typeface="Trebuchet MS"/>
              </a:rPr>
              <a:t>Venture:</a:t>
            </a:r>
            <a:r>
              <a:rPr sz="1150" b="1" spc="35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Executive</a:t>
            </a:r>
            <a:r>
              <a:rPr sz="1150" spc="40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Chief </a:t>
            </a:r>
            <a:r>
              <a:rPr sz="1150" spc="70" dirty="0">
                <a:latin typeface="Trebuchet MS"/>
                <a:cs typeface="Trebuchet MS"/>
              </a:rPr>
              <a:t>Keen</a:t>
            </a:r>
            <a:r>
              <a:rPr sz="1150" spc="7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on</a:t>
            </a:r>
            <a:r>
              <a:rPr sz="1150" spc="8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continuing</a:t>
            </a:r>
            <a:r>
              <a:rPr sz="1150" spc="8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with</a:t>
            </a:r>
            <a:r>
              <a:rPr sz="1150" spc="8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the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35" dirty="0">
                <a:latin typeface="Trebuchet MS"/>
                <a:cs typeface="Trebuchet MS"/>
              </a:rPr>
              <a:t>venture: </a:t>
            </a:r>
            <a:r>
              <a:rPr sz="1150" b="1" spc="70" dirty="0">
                <a:latin typeface="Trebuchet MS"/>
                <a:cs typeface="Trebuchet MS"/>
              </a:rPr>
              <a:t>Yes</a:t>
            </a:r>
            <a:endParaRPr sz="1150" dirty="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7677" y="1429424"/>
            <a:ext cx="976203" cy="97620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094977" y="2479159"/>
            <a:ext cx="2941320" cy="16040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150" b="1" spc="140" dirty="0">
                <a:solidFill>
                  <a:srgbClr val="BF0000"/>
                </a:solidFill>
                <a:latin typeface="Trebuchet MS"/>
                <a:cs typeface="Trebuchet MS"/>
              </a:rPr>
              <a:t>Name:</a:t>
            </a:r>
            <a:r>
              <a:rPr sz="1150" b="1" spc="30" dirty="0">
                <a:solidFill>
                  <a:srgbClr val="BF0000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BF0000"/>
                </a:solidFill>
                <a:latin typeface="Trebuchet MS"/>
                <a:cs typeface="Trebuchet MS"/>
              </a:rPr>
              <a:t>Sharveshwaran.S</a:t>
            </a:r>
            <a:endParaRPr sz="1150" dirty="0">
              <a:latin typeface="Trebuchet MS"/>
              <a:cs typeface="Trebuchet MS"/>
            </a:endParaRPr>
          </a:p>
          <a:p>
            <a:pPr marL="12700" marR="556895">
              <a:lnSpc>
                <a:spcPts val="1280"/>
              </a:lnSpc>
              <a:spcBef>
                <a:spcPts val="345"/>
              </a:spcBef>
            </a:pPr>
            <a:r>
              <a:rPr sz="1150" b="1" spc="105" dirty="0">
                <a:latin typeface="Trebuchet MS"/>
                <a:cs typeface="Trebuchet MS"/>
              </a:rPr>
              <a:t>University/College:</a:t>
            </a:r>
            <a:r>
              <a:rPr sz="1150" b="1" spc="11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Sri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Sairam </a:t>
            </a:r>
            <a:r>
              <a:rPr sz="1150" dirty="0">
                <a:latin typeface="Trebuchet MS"/>
                <a:cs typeface="Trebuchet MS"/>
              </a:rPr>
              <a:t>Institute</a:t>
            </a:r>
            <a:r>
              <a:rPr sz="1150" spc="229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Of</a:t>
            </a:r>
            <a:r>
              <a:rPr sz="1150" spc="204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Technology</a:t>
            </a:r>
            <a:endParaRPr sz="11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50" b="1" spc="85" dirty="0" err="1">
                <a:latin typeface="Trebuchet MS"/>
                <a:cs typeface="Trebuchet MS"/>
              </a:rPr>
              <a:t>Major:</a:t>
            </a:r>
            <a:r>
              <a:rPr lang="en-US" sz="1150" spc="85" dirty="0" err="1">
                <a:latin typeface="Trebuchet MS"/>
                <a:cs typeface="Trebuchet MS"/>
              </a:rPr>
              <a:t>CFO</a:t>
            </a:r>
            <a:endParaRPr lang="en-US" sz="11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lang="en-US" sz="1150" b="1" spc="135" dirty="0">
                <a:latin typeface="Trebuchet MS"/>
                <a:cs typeface="Trebuchet MS"/>
              </a:rPr>
              <a:t>Key</a:t>
            </a:r>
            <a:r>
              <a:rPr lang="en-US" sz="1150" b="1" spc="70" dirty="0">
                <a:latin typeface="Trebuchet MS"/>
                <a:cs typeface="Trebuchet MS"/>
              </a:rPr>
              <a:t> </a:t>
            </a:r>
            <a:r>
              <a:rPr lang="en-US" sz="1150" b="1" spc="105" dirty="0">
                <a:latin typeface="Trebuchet MS"/>
                <a:cs typeface="Trebuchet MS"/>
              </a:rPr>
              <a:t>Skills:</a:t>
            </a:r>
            <a:r>
              <a:rPr lang="en-US" sz="1150" b="1" spc="45" dirty="0">
                <a:latin typeface="Trebuchet MS"/>
                <a:cs typeface="Trebuchet MS"/>
              </a:rPr>
              <a:t> </a:t>
            </a:r>
            <a:r>
              <a:rPr lang="en-US" sz="1150" spc="50" dirty="0">
                <a:latin typeface="Trebuchet MS"/>
                <a:cs typeface="Trebuchet MS"/>
              </a:rPr>
              <a:t>Presentation</a:t>
            </a:r>
            <a:r>
              <a:rPr lang="en-US" sz="1150" spc="35" dirty="0">
                <a:latin typeface="Trebuchet MS"/>
                <a:cs typeface="Trebuchet MS"/>
              </a:rPr>
              <a:t> </a:t>
            </a:r>
            <a:r>
              <a:rPr lang="en-US" sz="1150" spc="-10" dirty="0">
                <a:latin typeface="Trebuchet MS"/>
                <a:cs typeface="Trebuchet MS"/>
              </a:rPr>
              <a:t>Skills</a:t>
            </a:r>
            <a:endParaRPr lang="en-US" sz="1150" dirty="0">
              <a:latin typeface="Trebuchet MS"/>
              <a:cs typeface="Trebuchet MS"/>
            </a:endParaRPr>
          </a:p>
          <a:p>
            <a:pPr marL="12700" marR="5080">
              <a:lnSpc>
                <a:spcPts val="1600"/>
              </a:lnSpc>
              <a:spcBef>
                <a:spcPts val="25"/>
              </a:spcBef>
            </a:pPr>
            <a:r>
              <a:rPr sz="1150" b="1" spc="114" dirty="0">
                <a:latin typeface="Trebuchet MS"/>
                <a:cs typeface="Trebuchet MS"/>
              </a:rPr>
              <a:t>Role</a:t>
            </a:r>
            <a:r>
              <a:rPr sz="1150" b="1" spc="30" dirty="0">
                <a:latin typeface="Trebuchet MS"/>
                <a:cs typeface="Trebuchet MS"/>
              </a:rPr>
              <a:t> </a:t>
            </a:r>
            <a:r>
              <a:rPr sz="1150" b="1" spc="90" dirty="0">
                <a:latin typeface="Trebuchet MS"/>
                <a:cs typeface="Trebuchet MS"/>
              </a:rPr>
              <a:t>in</a:t>
            </a:r>
            <a:r>
              <a:rPr sz="1150" b="1" spc="55" dirty="0">
                <a:latin typeface="Trebuchet MS"/>
                <a:cs typeface="Trebuchet MS"/>
              </a:rPr>
              <a:t> </a:t>
            </a:r>
            <a:r>
              <a:rPr sz="1150" b="1" spc="125" dirty="0">
                <a:latin typeface="Trebuchet MS"/>
                <a:cs typeface="Trebuchet MS"/>
              </a:rPr>
              <a:t>the</a:t>
            </a:r>
            <a:r>
              <a:rPr sz="1150" b="1" spc="30" dirty="0">
                <a:latin typeface="Trebuchet MS"/>
                <a:cs typeface="Trebuchet MS"/>
              </a:rPr>
              <a:t> </a:t>
            </a:r>
            <a:r>
              <a:rPr sz="1150" b="1" spc="105" dirty="0">
                <a:latin typeface="Trebuchet MS"/>
                <a:cs typeface="Trebuchet MS"/>
              </a:rPr>
              <a:t>Venture:</a:t>
            </a:r>
            <a:r>
              <a:rPr sz="1150" b="1" spc="35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Idea</a:t>
            </a:r>
            <a:r>
              <a:rPr sz="1150" spc="45" dirty="0">
                <a:latin typeface="Trebuchet MS"/>
                <a:cs typeface="Trebuchet MS"/>
              </a:rPr>
              <a:t> Coordinator </a:t>
            </a:r>
            <a:r>
              <a:rPr sz="1150" spc="70" dirty="0">
                <a:latin typeface="Trebuchet MS"/>
                <a:cs typeface="Trebuchet MS"/>
              </a:rPr>
              <a:t>Keen</a:t>
            </a:r>
            <a:r>
              <a:rPr sz="1150" spc="7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on</a:t>
            </a:r>
            <a:r>
              <a:rPr sz="1150" spc="8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continuing</a:t>
            </a:r>
            <a:r>
              <a:rPr sz="1150" spc="8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with</a:t>
            </a:r>
            <a:r>
              <a:rPr sz="1150" spc="8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the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35" dirty="0">
                <a:latin typeface="Trebuchet MS"/>
                <a:cs typeface="Trebuchet MS"/>
              </a:rPr>
              <a:t>venture: </a:t>
            </a:r>
            <a:r>
              <a:rPr sz="1150" b="1" spc="70" dirty="0">
                <a:latin typeface="Trebuchet MS"/>
                <a:cs typeface="Trebuchet MS"/>
              </a:rPr>
              <a:t>Yes</a:t>
            </a:r>
            <a:endParaRPr sz="11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9811" y="4667167"/>
            <a:ext cx="9306560" cy="1220470"/>
          </a:xfrm>
          <a:custGeom>
            <a:avLst/>
            <a:gdLst/>
            <a:ahLst/>
            <a:cxnLst/>
            <a:rect l="l" t="t" r="r" b="b"/>
            <a:pathLst>
              <a:path w="9306560" h="1220470">
                <a:moveTo>
                  <a:pt x="9306476" y="1220254"/>
                </a:moveTo>
                <a:lnTo>
                  <a:pt x="0" y="1220254"/>
                </a:lnTo>
                <a:lnTo>
                  <a:pt x="0" y="0"/>
                </a:lnTo>
                <a:lnTo>
                  <a:pt x="9306476" y="0"/>
                </a:lnTo>
                <a:lnTo>
                  <a:pt x="9306476" y="1220254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7432" y="4931057"/>
            <a:ext cx="3089910" cy="4000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sz="1250" b="1" spc="135" dirty="0">
                <a:solidFill>
                  <a:srgbClr val="FFFFFF"/>
                </a:solidFill>
                <a:latin typeface="Trebuchet MS"/>
                <a:cs typeface="Trebuchet MS"/>
              </a:rPr>
              <a:t>Current</a:t>
            </a:r>
            <a:r>
              <a:rPr sz="1250" b="1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b="1" spc="155" dirty="0">
                <a:solidFill>
                  <a:srgbClr val="FFFFFF"/>
                </a:solidFill>
                <a:latin typeface="Trebuchet MS"/>
                <a:cs typeface="Trebuchet MS"/>
              </a:rPr>
              <a:t>Mentors: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455"/>
              </a:lnSpc>
            </a:pPr>
            <a:r>
              <a:rPr sz="1250" spc="95" dirty="0">
                <a:solidFill>
                  <a:srgbClr val="FFFFFF"/>
                </a:solidFill>
                <a:latin typeface="Trebuchet MS"/>
                <a:cs typeface="Trebuchet MS"/>
              </a:rPr>
              <a:t>Dr.D.MurugaRadhaDevi</a:t>
            </a:r>
            <a:r>
              <a:rPr sz="12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Trebuchet MS"/>
                <a:cs typeface="Trebuchet MS"/>
              </a:rPr>
              <a:t>Mr.R.Sampath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74914" y="4911218"/>
            <a:ext cx="16510" cy="732155"/>
          </a:xfrm>
          <a:custGeom>
            <a:avLst/>
            <a:gdLst/>
            <a:ahLst/>
            <a:cxnLst/>
            <a:rect l="l" t="t" r="r" b="b"/>
            <a:pathLst>
              <a:path w="16510" h="732154">
                <a:moveTo>
                  <a:pt x="16270" y="732152"/>
                </a:moveTo>
                <a:lnTo>
                  <a:pt x="0" y="732152"/>
                </a:lnTo>
                <a:lnTo>
                  <a:pt x="0" y="0"/>
                </a:lnTo>
                <a:lnTo>
                  <a:pt x="16270" y="0"/>
                </a:lnTo>
                <a:lnTo>
                  <a:pt x="16270" y="7321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38678" y="4931057"/>
            <a:ext cx="4133215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455"/>
              </a:lnSpc>
              <a:spcBef>
                <a:spcPts val="130"/>
              </a:spcBef>
            </a:pPr>
            <a:r>
              <a:rPr sz="1250" b="1" spc="180" dirty="0">
                <a:solidFill>
                  <a:srgbClr val="FFFFFF"/>
                </a:solidFill>
                <a:latin typeface="Trebuchet MS"/>
                <a:cs typeface="Trebuchet MS"/>
              </a:rPr>
              <a:t>Mentors</a:t>
            </a:r>
            <a:r>
              <a:rPr sz="1250" b="1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b="1" spc="185" dirty="0">
                <a:solidFill>
                  <a:srgbClr val="FFFFFF"/>
                </a:solidFill>
                <a:latin typeface="Trebuchet MS"/>
                <a:cs typeface="Trebuchet MS"/>
              </a:rPr>
              <a:t>Needed</a:t>
            </a:r>
            <a:r>
              <a:rPr sz="1250" b="1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b="1" spc="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50" b="1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b="1" spc="16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250" b="1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b="1" spc="145" dirty="0">
                <a:solidFill>
                  <a:srgbClr val="FFFFFF"/>
                </a:solidFill>
                <a:latin typeface="Trebuchet MS"/>
                <a:cs typeface="Trebuchet MS"/>
              </a:rPr>
              <a:t>Areas:</a:t>
            </a:r>
            <a:endParaRPr sz="125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75"/>
              </a:spcBef>
            </a:pPr>
            <a:r>
              <a:rPr sz="1250" spc="95" dirty="0">
                <a:solidFill>
                  <a:srgbClr val="FFFFFF"/>
                </a:solidFill>
                <a:latin typeface="Trebuchet MS"/>
                <a:cs typeface="Trebuchet MS"/>
              </a:rPr>
              <a:t>Mentoring</a:t>
            </a:r>
            <a:r>
              <a:rPr sz="12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85" dirty="0">
                <a:solidFill>
                  <a:srgbClr val="FFFFFF"/>
                </a:solidFill>
                <a:latin typeface="Trebuchet MS"/>
                <a:cs typeface="Trebuchet MS"/>
              </a:rPr>
              <a:t>technology,</a:t>
            </a:r>
            <a:r>
              <a:rPr sz="1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8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12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80" dirty="0">
                <a:solidFill>
                  <a:srgbClr val="FFFFFF"/>
                </a:solidFill>
                <a:latin typeface="Trebuchet MS"/>
                <a:cs typeface="Trebuchet MS"/>
              </a:rPr>
              <a:t>development,</a:t>
            </a:r>
            <a:r>
              <a:rPr sz="1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Trebuchet MS"/>
                <a:cs typeface="Trebuchet MS"/>
              </a:rPr>
              <a:t>AI integration,</a:t>
            </a:r>
            <a:r>
              <a:rPr sz="12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14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75" dirty="0">
                <a:solidFill>
                  <a:srgbClr val="FFFFFF"/>
                </a:solidFill>
                <a:latin typeface="Trebuchet MS"/>
                <a:cs typeface="Trebuchet MS"/>
              </a:rPr>
              <a:t>marketing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988" y="1921593"/>
            <a:ext cx="3571875" cy="3734435"/>
          </a:xfrm>
          <a:custGeom>
            <a:avLst/>
            <a:gdLst/>
            <a:ahLst/>
            <a:cxnLst/>
            <a:rect l="l" t="t" r="r" b="b"/>
            <a:pathLst>
              <a:path w="3571875" h="3734435">
                <a:moveTo>
                  <a:pt x="0" y="0"/>
                </a:moveTo>
                <a:lnTo>
                  <a:pt x="3571279" y="0"/>
                </a:lnTo>
                <a:lnTo>
                  <a:pt x="3571279" y="3733979"/>
                </a:lnTo>
                <a:lnTo>
                  <a:pt x="0" y="3733979"/>
                </a:lnTo>
                <a:lnTo>
                  <a:pt x="0" y="0"/>
                </a:lnTo>
                <a:close/>
              </a:path>
            </a:pathLst>
          </a:custGeom>
          <a:ln w="8135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4056" y="1925661"/>
            <a:ext cx="3563620" cy="317500"/>
          </a:xfrm>
          <a:prstGeom prst="rect">
            <a:avLst/>
          </a:prstGeom>
          <a:solidFill>
            <a:srgbClr val="BF0000"/>
          </a:solidFill>
        </p:spPr>
        <p:txBody>
          <a:bodyPr vert="horz" wrap="square" lIns="0" tIns="3365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265"/>
              </a:spcBef>
            </a:pPr>
            <a:r>
              <a:rPr sz="1400" b="1" spc="235" dirty="0">
                <a:solidFill>
                  <a:srgbClr val="FFFFFF"/>
                </a:solidFill>
                <a:latin typeface="Trebuchet MS"/>
                <a:cs typeface="Trebuchet MS"/>
              </a:rPr>
              <a:t>OVERVIEW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56" y="2344117"/>
            <a:ext cx="3563620" cy="16497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9539" marR="313690">
              <a:lnSpc>
                <a:spcPts val="1280"/>
              </a:lnSpc>
              <a:spcBef>
                <a:spcPts val="225"/>
              </a:spcBef>
            </a:pPr>
            <a:r>
              <a:rPr sz="1150" spc="110" dirty="0">
                <a:latin typeface="Trebuchet MS"/>
                <a:cs typeface="Trebuchet MS"/>
              </a:rPr>
              <a:t>Our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venture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focuses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on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revolutionizing </a:t>
            </a:r>
            <a:r>
              <a:rPr sz="1150" spc="100" dirty="0">
                <a:latin typeface="Trebuchet MS"/>
                <a:cs typeface="Trebuchet MS"/>
              </a:rPr>
              <a:t>respiratory</a:t>
            </a:r>
            <a:r>
              <a:rPr sz="1150" spc="22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care</a:t>
            </a:r>
            <a:r>
              <a:rPr sz="1150" spc="18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with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AI-</a:t>
            </a:r>
            <a:r>
              <a:rPr sz="1150" spc="110" dirty="0">
                <a:latin typeface="Trebuchet MS"/>
                <a:cs typeface="Trebuchet MS"/>
              </a:rPr>
              <a:t>powered</a:t>
            </a: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145"/>
              </a:lnSpc>
            </a:pPr>
            <a:r>
              <a:rPr sz="1150" spc="150" dirty="0">
                <a:latin typeface="Trebuchet MS"/>
                <a:cs typeface="Trebuchet MS"/>
              </a:rPr>
              <a:t>oxygen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concentrators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that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integrate</a:t>
            </a:r>
            <a:endParaRPr sz="1150">
              <a:latin typeface="Trebuchet MS"/>
              <a:cs typeface="Trebuchet MS"/>
            </a:endParaRPr>
          </a:p>
          <a:p>
            <a:pPr marL="129539">
              <a:lnSpc>
                <a:spcPts val="1280"/>
              </a:lnSpc>
            </a:pPr>
            <a:r>
              <a:rPr sz="1150" spc="100" dirty="0">
                <a:latin typeface="Trebuchet MS"/>
                <a:cs typeface="Trebuchet MS"/>
              </a:rPr>
              <a:t>nebulization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and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stress-</a:t>
            </a:r>
            <a:r>
              <a:rPr sz="1150" spc="95" dirty="0">
                <a:latin typeface="Trebuchet MS"/>
                <a:cs typeface="Trebuchet MS"/>
              </a:rPr>
              <a:t>reduction</a:t>
            </a:r>
            <a:endParaRPr sz="1150">
              <a:latin typeface="Trebuchet MS"/>
              <a:cs typeface="Trebuchet MS"/>
            </a:endParaRPr>
          </a:p>
          <a:p>
            <a:pPr marL="129539" marR="246379">
              <a:lnSpc>
                <a:spcPts val="1280"/>
              </a:lnSpc>
              <a:spcBef>
                <a:spcPts val="80"/>
              </a:spcBef>
            </a:pPr>
            <a:r>
              <a:rPr sz="1150" spc="90" dirty="0">
                <a:latin typeface="Trebuchet MS"/>
                <a:cs typeface="Trebuchet MS"/>
              </a:rPr>
              <a:t>features.</a:t>
            </a:r>
            <a:r>
              <a:rPr sz="1150" spc="190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We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aim</a:t>
            </a:r>
            <a:r>
              <a:rPr sz="1150" spc="204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to</a:t>
            </a:r>
            <a:r>
              <a:rPr sz="1150" spc="175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provide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a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portable, efficient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solution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for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individuals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with</a:t>
            </a:r>
            <a:endParaRPr sz="1150">
              <a:latin typeface="Trebuchet MS"/>
              <a:cs typeface="Trebuchet MS"/>
            </a:endParaRPr>
          </a:p>
          <a:p>
            <a:pPr marL="129539" marR="232410">
              <a:lnSpc>
                <a:spcPts val="1220"/>
              </a:lnSpc>
              <a:spcBef>
                <a:spcPts val="50"/>
              </a:spcBef>
            </a:pPr>
            <a:r>
              <a:rPr sz="1150" spc="100" dirty="0">
                <a:latin typeface="Trebuchet MS"/>
                <a:cs typeface="Trebuchet MS"/>
              </a:rPr>
              <a:t>respiratory</a:t>
            </a:r>
            <a:r>
              <a:rPr sz="1150" spc="215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conditions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or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those</a:t>
            </a:r>
            <a:r>
              <a:rPr sz="1150" spc="185" dirty="0">
                <a:latin typeface="Trebuchet MS"/>
                <a:cs typeface="Trebuchet MS"/>
              </a:rPr>
              <a:t> </a:t>
            </a:r>
            <a:r>
              <a:rPr sz="1150" spc="130" dirty="0">
                <a:latin typeface="Trebuchet MS"/>
                <a:cs typeface="Trebuchet MS"/>
              </a:rPr>
              <a:t>exposed </a:t>
            </a:r>
            <a:r>
              <a:rPr sz="1150" spc="75" dirty="0">
                <a:latin typeface="Trebuchet MS"/>
                <a:cs typeface="Trebuchet MS"/>
              </a:rPr>
              <a:t>to</a:t>
            </a:r>
            <a:r>
              <a:rPr sz="1150" spc="175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polluted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environments,</a:t>
            </a:r>
            <a:r>
              <a:rPr sz="1150" spc="19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improving</a:t>
            </a:r>
            <a:endParaRPr sz="1150">
              <a:latin typeface="Trebuchet MS"/>
              <a:cs typeface="Trebuchet MS"/>
            </a:endParaRPr>
          </a:p>
          <a:p>
            <a:pPr marL="129539" marR="419734">
              <a:lnSpc>
                <a:spcPts val="1280"/>
              </a:lnSpc>
              <a:spcBef>
                <a:spcPts val="10"/>
              </a:spcBef>
            </a:pPr>
            <a:r>
              <a:rPr sz="1150" spc="80" dirty="0">
                <a:latin typeface="Trebuchet MS"/>
                <a:cs typeface="Trebuchet MS"/>
              </a:rPr>
              <a:t>their</a:t>
            </a:r>
            <a:r>
              <a:rPr sz="1150" spc="185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quality</a:t>
            </a:r>
            <a:r>
              <a:rPr sz="1150" spc="24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of</a:t>
            </a:r>
            <a:r>
              <a:rPr sz="1150" spc="19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life</a:t>
            </a:r>
            <a:r>
              <a:rPr sz="1150" spc="21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through</a:t>
            </a:r>
            <a:r>
              <a:rPr sz="1150" spc="185" dirty="0">
                <a:latin typeface="Trebuchet MS"/>
                <a:cs typeface="Trebuchet MS"/>
              </a:rPr>
              <a:t> </a:t>
            </a:r>
            <a:r>
              <a:rPr sz="1150" spc="130" dirty="0">
                <a:latin typeface="Trebuchet MS"/>
                <a:cs typeface="Trebuchet MS"/>
              </a:rPr>
              <a:t>advanced </a:t>
            </a:r>
            <a:r>
              <a:rPr sz="1150" spc="85" dirty="0">
                <a:latin typeface="Trebuchet MS"/>
                <a:cs typeface="Trebuchet MS"/>
              </a:rPr>
              <a:t>technology.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49224" y="1465438"/>
            <a:ext cx="335280" cy="335280"/>
            <a:chOff x="5549224" y="1465438"/>
            <a:chExt cx="335280" cy="335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7437" y="1465438"/>
              <a:ext cx="216510" cy="2160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49224" y="1478149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161005" y="322011"/>
                  </a:moveTo>
                  <a:lnTo>
                    <a:pt x="118184" y="316264"/>
                  </a:lnTo>
                  <a:lnTo>
                    <a:pt x="79718" y="300042"/>
                  </a:lnTo>
                  <a:lnTo>
                    <a:pt x="47136" y="274875"/>
                  </a:lnTo>
                  <a:lnTo>
                    <a:pt x="21969" y="242293"/>
                  </a:lnTo>
                  <a:lnTo>
                    <a:pt x="5747" y="203826"/>
                  </a:lnTo>
                  <a:lnTo>
                    <a:pt x="0" y="161005"/>
                  </a:lnTo>
                  <a:lnTo>
                    <a:pt x="5747" y="118184"/>
                  </a:lnTo>
                  <a:lnTo>
                    <a:pt x="21969" y="79718"/>
                  </a:lnTo>
                  <a:lnTo>
                    <a:pt x="47136" y="47136"/>
                  </a:lnTo>
                  <a:lnTo>
                    <a:pt x="79718" y="21969"/>
                  </a:lnTo>
                  <a:lnTo>
                    <a:pt x="118184" y="5747"/>
                  </a:lnTo>
                  <a:lnTo>
                    <a:pt x="161005" y="0"/>
                  </a:lnTo>
                  <a:lnTo>
                    <a:pt x="181257" y="1244"/>
                  </a:lnTo>
                  <a:lnTo>
                    <a:pt x="200674" y="4872"/>
                  </a:lnTo>
                  <a:lnTo>
                    <a:pt x="219218" y="10724"/>
                  </a:lnTo>
                  <a:lnTo>
                    <a:pt x="236848" y="18642"/>
                  </a:lnTo>
                  <a:lnTo>
                    <a:pt x="227950" y="27540"/>
                  </a:lnTo>
                  <a:lnTo>
                    <a:pt x="229221" y="36014"/>
                  </a:lnTo>
                  <a:lnTo>
                    <a:pt x="230068" y="44488"/>
                  </a:lnTo>
                  <a:lnTo>
                    <a:pt x="214213" y="36325"/>
                  </a:lnTo>
                  <a:lnTo>
                    <a:pt x="197285" y="30347"/>
                  </a:lnTo>
                  <a:lnTo>
                    <a:pt x="179483" y="26673"/>
                  </a:lnTo>
                  <a:lnTo>
                    <a:pt x="161005" y="25421"/>
                  </a:lnTo>
                  <a:lnTo>
                    <a:pt x="118269" y="32363"/>
                  </a:lnTo>
                  <a:lnTo>
                    <a:pt x="81065" y="51671"/>
                  </a:lnTo>
                  <a:lnTo>
                    <a:pt x="51671" y="81065"/>
                  </a:lnTo>
                  <a:lnTo>
                    <a:pt x="32363" y="118269"/>
                  </a:lnTo>
                  <a:lnTo>
                    <a:pt x="25421" y="161005"/>
                  </a:lnTo>
                  <a:lnTo>
                    <a:pt x="32363" y="203741"/>
                  </a:lnTo>
                  <a:lnTo>
                    <a:pt x="51671" y="240946"/>
                  </a:lnTo>
                  <a:lnTo>
                    <a:pt x="81065" y="270340"/>
                  </a:lnTo>
                  <a:lnTo>
                    <a:pt x="118269" y="289647"/>
                  </a:lnTo>
                  <a:lnTo>
                    <a:pt x="161005" y="296589"/>
                  </a:lnTo>
                  <a:lnTo>
                    <a:pt x="203741" y="289647"/>
                  </a:lnTo>
                  <a:lnTo>
                    <a:pt x="240946" y="270340"/>
                  </a:lnTo>
                  <a:lnTo>
                    <a:pt x="270340" y="240946"/>
                  </a:lnTo>
                  <a:lnTo>
                    <a:pt x="289647" y="203741"/>
                  </a:lnTo>
                  <a:lnTo>
                    <a:pt x="296589" y="161005"/>
                  </a:lnTo>
                  <a:lnTo>
                    <a:pt x="295278" y="142349"/>
                  </a:lnTo>
                  <a:lnTo>
                    <a:pt x="291505" y="124567"/>
                  </a:lnTo>
                  <a:lnTo>
                    <a:pt x="285507" y="107738"/>
                  </a:lnTo>
                  <a:lnTo>
                    <a:pt x="277523" y="91942"/>
                  </a:lnTo>
                  <a:lnTo>
                    <a:pt x="286420" y="93213"/>
                  </a:lnTo>
                  <a:lnTo>
                    <a:pt x="294471" y="94061"/>
                  </a:lnTo>
                  <a:lnTo>
                    <a:pt x="299979" y="88129"/>
                  </a:lnTo>
                  <a:lnTo>
                    <a:pt x="302945" y="85587"/>
                  </a:lnTo>
                  <a:lnTo>
                    <a:pt x="311108" y="102972"/>
                  </a:lnTo>
                  <a:lnTo>
                    <a:pt x="317086" y="121389"/>
                  </a:lnTo>
                  <a:lnTo>
                    <a:pt x="320760" y="140760"/>
                  </a:lnTo>
                  <a:lnTo>
                    <a:pt x="322011" y="161005"/>
                  </a:lnTo>
                  <a:lnTo>
                    <a:pt x="316264" y="203826"/>
                  </a:lnTo>
                  <a:lnTo>
                    <a:pt x="300042" y="242293"/>
                  </a:lnTo>
                  <a:lnTo>
                    <a:pt x="274875" y="274875"/>
                  </a:lnTo>
                  <a:lnTo>
                    <a:pt x="242293" y="300042"/>
                  </a:lnTo>
                  <a:lnTo>
                    <a:pt x="203826" y="316264"/>
                  </a:lnTo>
                  <a:lnTo>
                    <a:pt x="161005" y="322011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542" y="1537467"/>
              <a:ext cx="203375" cy="2033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66669" y="1498074"/>
            <a:ext cx="4798060" cy="14490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b="1" spc="235" dirty="0">
                <a:solidFill>
                  <a:srgbClr val="F16629"/>
                </a:solidFill>
                <a:latin typeface="Trebuchet MS"/>
                <a:cs typeface="Trebuchet MS"/>
              </a:rPr>
              <a:t>Mission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455"/>
              </a:lnSpc>
              <a:spcBef>
                <a:spcPts val="965"/>
              </a:spcBef>
            </a:pPr>
            <a:r>
              <a:rPr sz="1250" dirty="0">
                <a:latin typeface="Trebuchet MS"/>
                <a:cs typeface="Trebuchet MS"/>
              </a:rPr>
              <a:t>To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45" dirty="0">
                <a:latin typeface="Trebuchet MS"/>
                <a:cs typeface="Trebuchet MS"/>
              </a:rPr>
              <a:t>innovate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AI-</a:t>
            </a:r>
            <a:r>
              <a:rPr sz="1250" spc="135" dirty="0">
                <a:latin typeface="Trebuchet MS"/>
                <a:cs typeface="Trebuchet MS"/>
              </a:rPr>
              <a:t>powered</a:t>
            </a:r>
            <a:r>
              <a:rPr sz="1250" spc="175" dirty="0">
                <a:latin typeface="Trebuchet MS"/>
                <a:cs typeface="Trebuchet MS"/>
              </a:rPr>
              <a:t> </a:t>
            </a:r>
            <a:r>
              <a:rPr sz="1250" spc="170" dirty="0">
                <a:latin typeface="Trebuchet MS"/>
                <a:cs typeface="Trebuchet MS"/>
              </a:rPr>
              <a:t>oxygen </a:t>
            </a:r>
            <a:r>
              <a:rPr sz="1250" spc="135" dirty="0">
                <a:latin typeface="Trebuchet MS"/>
                <a:cs typeface="Trebuchet MS"/>
              </a:rPr>
              <a:t>concentrators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85" dirty="0">
                <a:latin typeface="Trebuchet MS"/>
                <a:cs typeface="Trebuchet MS"/>
              </a:rPr>
              <a:t>with</a:t>
            </a:r>
            <a:endParaRPr sz="1250">
              <a:latin typeface="Trebuchet MS"/>
              <a:cs typeface="Trebuchet MS"/>
            </a:endParaRPr>
          </a:p>
          <a:p>
            <a:pPr marL="12700" marR="106045">
              <a:lnSpc>
                <a:spcPts val="1410"/>
              </a:lnSpc>
              <a:spcBef>
                <a:spcPts val="75"/>
              </a:spcBef>
            </a:pPr>
            <a:r>
              <a:rPr sz="1250" spc="130" dirty="0">
                <a:latin typeface="Trebuchet MS"/>
                <a:cs typeface="Trebuchet MS"/>
              </a:rPr>
              <a:t>nebulization,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offering</a:t>
            </a:r>
            <a:r>
              <a:rPr sz="1250" spc="17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portable,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85" dirty="0">
                <a:latin typeface="Trebuchet MS"/>
                <a:cs typeface="Trebuchet MS"/>
              </a:rPr>
              <a:t>efficient,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and</a:t>
            </a:r>
            <a:r>
              <a:rPr sz="1250" spc="175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stress- </a:t>
            </a:r>
            <a:r>
              <a:rPr sz="1250" spc="150" dirty="0">
                <a:latin typeface="Trebuchet MS"/>
                <a:cs typeface="Trebuchet MS"/>
              </a:rPr>
              <a:t>reducing</a:t>
            </a:r>
            <a:r>
              <a:rPr sz="1250" spc="170" dirty="0">
                <a:latin typeface="Trebuchet MS"/>
                <a:cs typeface="Trebuchet MS"/>
              </a:rPr>
              <a:t> oxygen </a:t>
            </a:r>
            <a:r>
              <a:rPr sz="1250" spc="125" dirty="0">
                <a:latin typeface="Trebuchet MS"/>
                <a:cs typeface="Trebuchet MS"/>
              </a:rPr>
              <a:t>support.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Our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goal</a:t>
            </a:r>
            <a:r>
              <a:rPr sz="1250" spc="175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is </a:t>
            </a:r>
            <a:r>
              <a:rPr sz="1250" spc="85" dirty="0">
                <a:latin typeface="Trebuchet MS"/>
                <a:cs typeface="Trebuchet MS"/>
              </a:rPr>
              <a:t>to</a:t>
            </a:r>
            <a:r>
              <a:rPr sz="1250" spc="140" dirty="0">
                <a:latin typeface="Trebuchet MS"/>
                <a:cs typeface="Trebuchet MS"/>
              </a:rPr>
              <a:t> improve </a:t>
            </a:r>
            <a:r>
              <a:rPr sz="1250" spc="125" dirty="0">
                <a:latin typeface="Trebuchet MS"/>
                <a:cs typeface="Trebuchet MS"/>
              </a:rPr>
              <a:t>respiratory</a:t>
            </a:r>
            <a:r>
              <a:rPr sz="1250" spc="155" dirty="0">
                <a:latin typeface="Trebuchet MS"/>
                <a:cs typeface="Trebuchet MS"/>
              </a:rPr>
              <a:t> </a:t>
            </a:r>
            <a:r>
              <a:rPr sz="1250" spc="130" dirty="0">
                <a:latin typeface="Trebuchet MS"/>
                <a:cs typeface="Trebuchet MS"/>
              </a:rPr>
              <a:t>health</a:t>
            </a:r>
            <a:r>
              <a:rPr sz="1250" spc="170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and</a:t>
            </a:r>
            <a:r>
              <a:rPr sz="1250" spc="170" dirty="0">
                <a:latin typeface="Trebuchet MS"/>
                <a:cs typeface="Trebuchet MS"/>
              </a:rPr>
              <a:t> </a:t>
            </a:r>
            <a:r>
              <a:rPr sz="1250" spc="100" dirty="0">
                <a:latin typeface="Trebuchet MS"/>
                <a:cs typeface="Trebuchet MS"/>
              </a:rPr>
              <a:t>well-</a:t>
            </a:r>
            <a:r>
              <a:rPr sz="1250" spc="135" dirty="0">
                <a:latin typeface="Trebuchet MS"/>
                <a:cs typeface="Trebuchet MS"/>
              </a:rPr>
              <a:t>being,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75" dirty="0">
                <a:latin typeface="Trebuchet MS"/>
                <a:cs typeface="Trebuchet MS"/>
              </a:rPr>
              <a:t>making</a:t>
            </a:r>
            <a:r>
              <a:rPr sz="1250" spc="165" dirty="0">
                <a:latin typeface="Trebuchet MS"/>
                <a:cs typeface="Trebuchet MS"/>
              </a:rPr>
              <a:t> </a:t>
            </a:r>
            <a:r>
              <a:rPr sz="1250" spc="-25" dirty="0">
                <a:latin typeface="Trebuchet MS"/>
                <a:cs typeface="Trebuchet MS"/>
              </a:rPr>
              <a:t>it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330"/>
              </a:lnSpc>
            </a:pPr>
            <a:r>
              <a:rPr sz="1250" spc="140" dirty="0">
                <a:latin typeface="Trebuchet MS"/>
                <a:cs typeface="Trebuchet MS"/>
              </a:rPr>
              <a:t>accessible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and</a:t>
            </a:r>
            <a:r>
              <a:rPr sz="1250" spc="165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effective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75" dirty="0">
                <a:latin typeface="Trebuchet MS"/>
                <a:cs typeface="Trebuchet MS"/>
              </a:rPr>
              <a:t>for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50" dirty="0">
                <a:latin typeface="Trebuchet MS"/>
                <a:cs typeface="Trebuchet MS"/>
              </a:rPr>
              <a:t>individuals</a:t>
            </a:r>
            <a:r>
              <a:rPr sz="1250" spc="114" dirty="0">
                <a:latin typeface="Trebuchet MS"/>
                <a:cs typeface="Trebuchet MS"/>
              </a:rPr>
              <a:t> </a:t>
            </a:r>
            <a:r>
              <a:rPr sz="1250" spc="100" dirty="0">
                <a:latin typeface="Trebuchet MS"/>
                <a:cs typeface="Trebuchet MS"/>
              </a:rPr>
              <a:t>in</a:t>
            </a:r>
            <a:r>
              <a:rPr sz="1250" spc="17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low-</a:t>
            </a:r>
            <a:r>
              <a:rPr sz="1250" spc="160" dirty="0">
                <a:latin typeface="Trebuchet MS"/>
                <a:cs typeface="Trebuchet MS"/>
              </a:rPr>
              <a:t>oxygen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455"/>
              </a:lnSpc>
            </a:pPr>
            <a:r>
              <a:rPr sz="1250" spc="95" dirty="0">
                <a:latin typeface="Trebuchet MS"/>
                <a:cs typeface="Trebuchet MS"/>
              </a:rPr>
              <a:t>or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high-</a:t>
            </a:r>
            <a:r>
              <a:rPr sz="1250" spc="125" dirty="0">
                <a:latin typeface="Trebuchet MS"/>
                <a:cs typeface="Trebuchet MS"/>
              </a:rPr>
              <a:t>pollution</a:t>
            </a:r>
            <a:r>
              <a:rPr sz="1250" spc="165" dirty="0">
                <a:latin typeface="Trebuchet MS"/>
                <a:cs typeface="Trebuchet MS"/>
              </a:rPr>
              <a:t> </a:t>
            </a:r>
            <a:r>
              <a:rPr sz="1250" spc="130" dirty="0">
                <a:latin typeface="Trebuchet MS"/>
                <a:cs typeface="Trebuchet MS"/>
              </a:rPr>
              <a:t>environments.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3436" y="3495722"/>
            <a:ext cx="4979035" cy="16510"/>
          </a:xfrm>
          <a:custGeom>
            <a:avLst/>
            <a:gdLst/>
            <a:ahLst/>
            <a:cxnLst/>
            <a:rect l="l" t="t" r="r" b="b"/>
            <a:pathLst>
              <a:path w="4979034" h="16510">
                <a:moveTo>
                  <a:pt x="4978639" y="16270"/>
                </a:moveTo>
                <a:lnTo>
                  <a:pt x="0" y="16270"/>
                </a:lnTo>
                <a:lnTo>
                  <a:pt x="0" y="0"/>
                </a:lnTo>
                <a:lnTo>
                  <a:pt x="4978639" y="0"/>
                </a:lnTo>
                <a:lnTo>
                  <a:pt x="4978639" y="1627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52893" y="3629278"/>
            <a:ext cx="357505" cy="237490"/>
          </a:xfrm>
          <a:custGeom>
            <a:avLst/>
            <a:gdLst/>
            <a:ahLst/>
            <a:cxnLst/>
            <a:rect l="l" t="t" r="r" b="b"/>
            <a:pathLst>
              <a:path w="357504" h="237489">
                <a:moveTo>
                  <a:pt x="72872" y="18376"/>
                </a:moveTo>
                <a:lnTo>
                  <a:pt x="54495" y="0"/>
                </a:lnTo>
                <a:lnTo>
                  <a:pt x="48882" y="0"/>
                </a:lnTo>
                <a:lnTo>
                  <a:pt x="30505" y="18376"/>
                </a:lnTo>
                <a:lnTo>
                  <a:pt x="30505" y="23990"/>
                </a:lnTo>
                <a:lnTo>
                  <a:pt x="48882" y="42367"/>
                </a:lnTo>
                <a:lnTo>
                  <a:pt x="54495" y="42367"/>
                </a:lnTo>
                <a:lnTo>
                  <a:pt x="72872" y="23990"/>
                </a:lnTo>
                <a:lnTo>
                  <a:pt x="72872" y="21183"/>
                </a:lnTo>
                <a:lnTo>
                  <a:pt x="72872" y="18376"/>
                </a:lnTo>
                <a:close/>
              </a:path>
              <a:path w="357504" h="237489">
                <a:moveTo>
                  <a:pt x="157607" y="18376"/>
                </a:moveTo>
                <a:lnTo>
                  <a:pt x="139230" y="0"/>
                </a:lnTo>
                <a:lnTo>
                  <a:pt x="133616" y="0"/>
                </a:lnTo>
                <a:lnTo>
                  <a:pt x="115239" y="18376"/>
                </a:lnTo>
                <a:lnTo>
                  <a:pt x="115239" y="23990"/>
                </a:lnTo>
                <a:lnTo>
                  <a:pt x="133616" y="42367"/>
                </a:lnTo>
                <a:lnTo>
                  <a:pt x="139230" y="42367"/>
                </a:lnTo>
                <a:lnTo>
                  <a:pt x="157607" y="23990"/>
                </a:lnTo>
                <a:lnTo>
                  <a:pt x="157607" y="21183"/>
                </a:lnTo>
                <a:lnTo>
                  <a:pt x="157607" y="18376"/>
                </a:lnTo>
                <a:close/>
              </a:path>
              <a:path w="357504" h="237489">
                <a:moveTo>
                  <a:pt x="242354" y="18376"/>
                </a:moveTo>
                <a:lnTo>
                  <a:pt x="223977" y="0"/>
                </a:lnTo>
                <a:lnTo>
                  <a:pt x="218351" y="0"/>
                </a:lnTo>
                <a:lnTo>
                  <a:pt x="199986" y="18376"/>
                </a:lnTo>
                <a:lnTo>
                  <a:pt x="199986" y="23990"/>
                </a:lnTo>
                <a:lnTo>
                  <a:pt x="218351" y="42367"/>
                </a:lnTo>
                <a:lnTo>
                  <a:pt x="223977" y="42367"/>
                </a:lnTo>
                <a:lnTo>
                  <a:pt x="242354" y="23990"/>
                </a:lnTo>
                <a:lnTo>
                  <a:pt x="242354" y="21183"/>
                </a:lnTo>
                <a:lnTo>
                  <a:pt x="242354" y="18376"/>
                </a:lnTo>
                <a:close/>
              </a:path>
              <a:path w="357504" h="237489">
                <a:moveTo>
                  <a:pt x="327088" y="18376"/>
                </a:moveTo>
                <a:lnTo>
                  <a:pt x="308711" y="0"/>
                </a:lnTo>
                <a:lnTo>
                  <a:pt x="303098" y="0"/>
                </a:lnTo>
                <a:lnTo>
                  <a:pt x="284721" y="18376"/>
                </a:lnTo>
                <a:lnTo>
                  <a:pt x="284721" y="23990"/>
                </a:lnTo>
                <a:lnTo>
                  <a:pt x="303098" y="42367"/>
                </a:lnTo>
                <a:lnTo>
                  <a:pt x="308711" y="42367"/>
                </a:lnTo>
                <a:lnTo>
                  <a:pt x="327088" y="23990"/>
                </a:lnTo>
                <a:lnTo>
                  <a:pt x="327088" y="21183"/>
                </a:lnTo>
                <a:lnTo>
                  <a:pt x="327088" y="18376"/>
                </a:lnTo>
                <a:close/>
              </a:path>
              <a:path w="357504" h="237489">
                <a:moveTo>
                  <a:pt x="357174" y="129222"/>
                </a:moveTo>
                <a:lnTo>
                  <a:pt x="342773" y="63131"/>
                </a:lnTo>
                <a:lnTo>
                  <a:pt x="322859" y="49568"/>
                </a:lnTo>
                <a:lnTo>
                  <a:pt x="317347" y="47879"/>
                </a:lnTo>
                <a:lnTo>
                  <a:pt x="311835" y="46609"/>
                </a:lnTo>
                <a:lnTo>
                  <a:pt x="299974" y="46609"/>
                </a:lnTo>
                <a:lnTo>
                  <a:pt x="294043" y="47459"/>
                </a:lnTo>
                <a:lnTo>
                  <a:pt x="288963" y="49568"/>
                </a:lnTo>
                <a:lnTo>
                  <a:pt x="282600" y="51689"/>
                </a:lnTo>
                <a:lnTo>
                  <a:pt x="263537" y="88125"/>
                </a:lnTo>
                <a:lnTo>
                  <a:pt x="258025" y="63131"/>
                </a:lnTo>
                <a:lnTo>
                  <a:pt x="238112" y="49568"/>
                </a:lnTo>
                <a:lnTo>
                  <a:pt x="232600" y="47879"/>
                </a:lnTo>
                <a:lnTo>
                  <a:pt x="227101" y="46609"/>
                </a:lnTo>
                <a:lnTo>
                  <a:pt x="215239" y="46609"/>
                </a:lnTo>
                <a:lnTo>
                  <a:pt x="209296" y="47459"/>
                </a:lnTo>
                <a:lnTo>
                  <a:pt x="204216" y="49568"/>
                </a:lnTo>
                <a:lnTo>
                  <a:pt x="197866" y="51689"/>
                </a:lnTo>
                <a:lnTo>
                  <a:pt x="192354" y="54660"/>
                </a:lnTo>
                <a:lnTo>
                  <a:pt x="185572" y="59740"/>
                </a:lnTo>
                <a:lnTo>
                  <a:pt x="184721" y="61442"/>
                </a:lnTo>
                <a:lnTo>
                  <a:pt x="178790" y="87706"/>
                </a:lnTo>
                <a:lnTo>
                  <a:pt x="178790" y="88125"/>
                </a:lnTo>
                <a:lnTo>
                  <a:pt x="173291" y="63131"/>
                </a:lnTo>
                <a:lnTo>
                  <a:pt x="153377" y="49568"/>
                </a:lnTo>
                <a:lnTo>
                  <a:pt x="147866" y="47879"/>
                </a:lnTo>
                <a:lnTo>
                  <a:pt x="142354" y="46609"/>
                </a:lnTo>
                <a:lnTo>
                  <a:pt x="130492" y="46609"/>
                </a:lnTo>
                <a:lnTo>
                  <a:pt x="124561" y="47459"/>
                </a:lnTo>
                <a:lnTo>
                  <a:pt x="119481" y="49568"/>
                </a:lnTo>
                <a:lnTo>
                  <a:pt x="113118" y="51689"/>
                </a:lnTo>
                <a:lnTo>
                  <a:pt x="107619" y="54660"/>
                </a:lnTo>
                <a:lnTo>
                  <a:pt x="100838" y="59740"/>
                </a:lnTo>
                <a:lnTo>
                  <a:pt x="99987" y="61442"/>
                </a:lnTo>
                <a:lnTo>
                  <a:pt x="94056" y="87706"/>
                </a:lnTo>
                <a:lnTo>
                  <a:pt x="88125" y="61442"/>
                </a:lnTo>
                <a:lnTo>
                  <a:pt x="87274" y="59740"/>
                </a:lnTo>
                <a:lnTo>
                  <a:pt x="80492" y="54660"/>
                </a:lnTo>
                <a:lnTo>
                  <a:pt x="74993" y="51269"/>
                </a:lnTo>
                <a:lnTo>
                  <a:pt x="68630" y="49568"/>
                </a:lnTo>
                <a:lnTo>
                  <a:pt x="63131" y="47879"/>
                </a:lnTo>
                <a:lnTo>
                  <a:pt x="57619" y="46609"/>
                </a:lnTo>
                <a:lnTo>
                  <a:pt x="45758" y="46609"/>
                </a:lnTo>
                <a:lnTo>
                  <a:pt x="39827" y="47459"/>
                </a:lnTo>
                <a:lnTo>
                  <a:pt x="34734" y="49568"/>
                </a:lnTo>
                <a:lnTo>
                  <a:pt x="28384" y="51689"/>
                </a:lnTo>
                <a:lnTo>
                  <a:pt x="1270" y="124574"/>
                </a:lnTo>
                <a:lnTo>
                  <a:pt x="0" y="129222"/>
                </a:lnTo>
                <a:lnTo>
                  <a:pt x="2959" y="134315"/>
                </a:lnTo>
                <a:lnTo>
                  <a:pt x="8039" y="135166"/>
                </a:lnTo>
                <a:lnTo>
                  <a:pt x="13131" y="135166"/>
                </a:lnTo>
                <a:lnTo>
                  <a:pt x="16522" y="132613"/>
                </a:lnTo>
                <a:lnTo>
                  <a:pt x="17792" y="128384"/>
                </a:lnTo>
                <a:lnTo>
                  <a:pt x="30505" y="72034"/>
                </a:lnTo>
                <a:lnTo>
                  <a:pt x="30505" y="102108"/>
                </a:lnTo>
                <a:lnTo>
                  <a:pt x="17792" y="165239"/>
                </a:lnTo>
                <a:lnTo>
                  <a:pt x="30505" y="165239"/>
                </a:lnTo>
                <a:lnTo>
                  <a:pt x="30505" y="237274"/>
                </a:lnTo>
                <a:lnTo>
                  <a:pt x="47447" y="237274"/>
                </a:lnTo>
                <a:lnTo>
                  <a:pt x="47447" y="165239"/>
                </a:lnTo>
                <a:lnTo>
                  <a:pt x="55918" y="165239"/>
                </a:lnTo>
                <a:lnTo>
                  <a:pt x="55918" y="237274"/>
                </a:lnTo>
                <a:lnTo>
                  <a:pt x="72872" y="237274"/>
                </a:lnTo>
                <a:lnTo>
                  <a:pt x="72872" y="165239"/>
                </a:lnTo>
                <a:lnTo>
                  <a:pt x="85585" y="165239"/>
                </a:lnTo>
                <a:lnTo>
                  <a:pt x="72872" y="102108"/>
                </a:lnTo>
                <a:lnTo>
                  <a:pt x="72872" y="72034"/>
                </a:lnTo>
                <a:lnTo>
                  <a:pt x="86423" y="132613"/>
                </a:lnTo>
                <a:lnTo>
                  <a:pt x="89814" y="135585"/>
                </a:lnTo>
                <a:lnTo>
                  <a:pt x="97447" y="135585"/>
                </a:lnTo>
                <a:lnTo>
                  <a:pt x="100838" y="133045"/>
                </a:lnTo>
                <a:lnTo>
                  <a:pt x="101676" y="128803"/>
                </a:lnTo>
                <a:lnTo>
                  <a:pt x="115239" y="72034"/>
                </a:lnTo>
                <a:lnTo>
                  <a:pt x="115239" y="237274"/>
                </a:lnTo>
                <a:lnTo>
                  <a:pt x="132194" y="237274"/>
                </a:lnTo>
                <a:lnTo>
                  <a:pt x="132194" y="139827"/>
                </a:lnTo>
                <a:lnTo>
                  <a:pt x="140665" y="139827"/>
                </a:lnTo>
                <a:lnTo>
                  <a:pt x="140665" y="237274"/>
                </a:lnTo>
                <a:lnTo>
                  <a:pt x="157607" y="237274"/>
                </a:lnTo>
                <a:lnTo>
                  <a:pt x="157607" y="72034"/>
                </a:lnTo>
                <a:lnTo>
                  <a:pt x="171170" y="132613"/>
                </a:lnTo>
                <a:lnTo>
                  <a:pt x="174561" y="135585"/>
                </a:lnTo>
                <a:lnTo>
                  <a:pt x="182613" y="135585"/>
                </a:lnTo>
                <a:lnTo>
                  <a:pt x="186004" y="133045"/>
                </a:lnTo>
                <a:lnTo>
                  <a:pt x="186842" y="128803"/>
                </a:lnTo>
                <a:lnTo>
                  <a:pt x="199986" y="72034"/>
                </a:lnTo>
                <a:lnTo>
                  <a:pt x="199986" y="102539"/>
                </a:lnTo>
                <a:lnTo>
                  <a:pt x="187274" y="165239"/>
                </a:lnTo>
                <a:lnTo>
                  <a:pt x="199986" y="165239"/>
                </a:lnTo>
                <a:lnTo>
                  <a:pt x="199986" y="237274"/>
                </a:lnTo>
                <a:lnTo>
                  <a:pt x="216928" y="237274"/>
                </a:lnTo>
                <a:lnTo>
                  <a:pt x="216928" y="165239"/>
                </a:lnTo>
                <a:lnTo>
                  <a:pt x="225399" y="165239"/>
                </a:lnTo>
                <a:lnTo>
                  <a:pt x="225399" y="237274"/>
                </a:lnTo>
                <a:lnTo>
                  <a:pt x="242354" y="237274"/>
                </a:lnTo>
                <a:lnTo>
                  <a:pt x="242354" y="165239"/>
                </a:lnTo>
                <a:lnTo>
                  <a:pt x="255066" y="165239"/>
                </a:lnTo>
                <a:lnTo>
                  <a:pt x="242354" y="101688"/>
                </a:lnTo>
                <a:lnTo>
                  <a:pt x="242354" y="72034"/>
                </a:lnTo>
                <a:lnTo>
                  <a:pt x="255905" y="132613"/>
                </a:lnTo>
                <a:lnTo>
                  <a:pt x="259295" y="135585"/>
                </a:lnTo>
                <a:lnTo>
                  <a:pt x="267347" y="135585"/>
                </a:lnTo>
                <a:lnTo>
                  <a:pt x="270738" y="133045"/>
                </a:lnTo>
                <a:lnTo>
                  <a:pt x="272008" y="128803"/>
                </a:lnTo>
                <a:lnTo>
                  <a:pt x="284721" y="72034"/>
                </a:lnTo>
                <a:lnTo>
                  <a:pt x="284721" y="237274"/>
                </a:lnTo>
                <a:lnTo>
                  <a:pt x="301663" y="237274"/>
                </a:lnTo>
                <a:lnTo>
                  <a:pt x="301663" y="139827"/>
                </a:lnTo>
                <a:lnTo>
                  <a:pt x="310146" y="139827"/>
                </a:lnTo>
                <a:lnTo>
                  <a:pt x="310146" y="237274"/>
                </a:lnTo>
                <a:lnTo>
                  <a:pt x="327088" y="237274"/>
                </a:lnTo>
                <a:lnTo>
                  <a:pt x="327088" y="72034"/>
                </a:lnTo>
                <a:lnTo>
                  <a:pt x="340652" y="132613"/>
                </a:lnTo>
                <a:lnTo>
                  <a:pt x="344043" y="135585"/>
                </a:lnTo>
                <a:lnTo>
                  <a:pt x="350393" y="135585"/>
                </a:lnTo>
                <a:lnTo>
                  <a:pt x="355053" y="133464"/>
                </a:lnTo>
                <a:lnTo>
                  <a:pt x="357174" y="129222"/>
                </a:lnTo>
                <a:close/>
              </a:path>
            </a:pathLst>
          </a:custGeom>
          <a:solidFill>
            <a:srgbClr val="BE20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66669" y="3613182"/>
            <a:ext cx="4632325" cy="14490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Social/Economic</a:t>
            </a:r>
            <a:r>
              <a:rPr sz="1400" b="1" spc="25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Relevance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ts val="1410"/>
              </a:lnSpc>
              <a:spcBef>
                <a:spcPts val="1090"/>
              </a:spcBef>
            </a:pPr>
            <a:r>
              <a:rPr sz="1250" spc="130" dirty="0">
                <a:latin typeface="Trebuchet MS"/>
                <a:cs typeface="Trebuchet MS"/>
              </a:rPr>
              <a:t>Respiratory</a:t>
            </a:r>
            <a:r>
              <a:rPr sz="1250" spc="175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issues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and</a:t>
            </a:r>
            <a:r>
              <a:rPr sz="1250" spc="190" dirty="0">
                <a:latin typeface="Trebuchet MS"/>
                <a:cs typeface="Trebuchet MS"/>
              </a:rPr>
              <a:t> </a:t>
            </a:r>
            <a:r>
              <a:rPr sz="1250" spc="130" dirty="0">
                <a:latin typeface="Trebuchet MS"/>
                <a:cs typeface="Trebuchet MS"/>
              </a:rPr>
              <a:t>stress-</a:t>
            </a:r>
            <a:r>
              <a:rPr sz="1250" spc="110" dirty="0">
                <a:latin typeface="Trebuchet MS"/>
                <a:cs typeface="Trebuchet MS"/>
              </a:rPr>
              <a:t>related</a:t>
            </a:r>
            <a:r>
              <a:rPr sz="1250" spc="185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conditions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85" dirty="0">
                <a:latin typeface="Trebuchet MS"/>
                <a:cs typeface="Trebuchet MS"/>
              </a:rPr>
              <a:t>are </a:t>
            </a:r>
            <a:r>
              <a:rPr sz="1250" spc="140" dirty="0">
                <a:latin typeface="Trebuchet MS"/>
                <a:cs typeface="Trebuchet MS"/>
              </a:rPr>
              <a:t>rising</a:t>
            </a:r>
            <a:r>
              <a:rPr sz="1250" spc="16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globally.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Our</a:t>
            </a:r>
            <a:r>
              <a:rPr sz="1250" spc="130" dirty="0">
                <a:latin typeface="Trebuchet MS"/>
                <a:cs typeface="Trebuchet MS"/>
              </a:rPr>
              <a:t> solution</a:t>
            </a:r>
            <a:r>
              <a:rPr sz="1250" spc="165" dirty="0">
                <a:latin typeface="Trebuchet MS"/>
                <a:cs typeface="Trebuchet MS"/>
              </a:rPr>
              <a:t> </a:t>
            </a:r>
            <a:r>
              <a:rPr sz="1250" spc="150" dirty="0">
                <a:latin typeface="Trebuchet MS"/>
                <a:cs typeface="Trebuchet MS"/>
              </a:rPr>
              <a:t>provides</a:t>
            </a:r>
            <a:r>
              <a:rPr sz="1250" spc="114" dirty="0">
                <a:latin typeface="Trebuchet MS"/>
                <a:cs typeface="Trebuchet MS"/>
              </a:rPr>
              <a:t> a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compact, </a:t>
            </a:r>
            <a:r>
              <a:rPr sz="1250" spc="95" dirty="0">
                <a:latin typeface="Trebuchet MS"/>
                <a:cs typeface="Trebuchet MS"/>
              </a:rPr>
              <a:t>efficient</a:t>
            </a:r>
            <a:r>
              <a:rPr sz="1250" spc="150" dirty="0">
                <a:latin typeface="Trebuchet MS"/>
                <a:cs typeface="Trebuchet MS"/>
              </a:rPr>
              <a:t> </a:t>
            </a:r>
            <a:r>
              <a:rPr sz="1250" spc="155" dirty="0">
                <a:latin typeface="Trebuchet MS"/>
                <a:cs typeface="Trebuchet MS"/>
              </a:rPr>
              <a:t>way</a:t>
            </a:r>
            <a:r>
              <a:rPr sz="1250" spc="150" dirty="0">
                <a:latin typeface="Trebuchet MS"/>
                <a:cs typeface="Trebuchet MS"/>
              </a:rPr>
              <a:t> </a:t>
            </a:r>
            <a:r>
              <a:rPr sz="1250" spc="85" dirty="0">
                <a:latin typeface="Trebuchet MS"/>
                <a:cs typeface="Trebuchet MS"/>
              </a:rPr>
              <a:t>to</a:t>
            </a:r>
            <a:r>
              <a:rPr sz="1250" spc="125" dirty="0">
                <a:latin typeface="Trebuchet MS"/>
                <a:cs typeface="Trebuchet MS"/>
              </a:rPr>
              <a:t> deliver </a:t>
            </a:r>
            <a:r>
              <a:rPr sz="1250" spc="170" dirty="0">
                <a:latin typeface="Trebuchet MS"/>
                <a:cs typeface="Trebuchet MS"/>
              </a:rPr>
              <a:t>oxygen</a:t>
            </a:r>
            <a:r>
              <a:rPr sz="1250" spc="165" dirty="0">
                <a:latin typeface="Trebuchet MS"/>
                <a:cs typeface="Trebuchet MS"/>
              </a:rPr>
              <a:t> </a:t>
            </a:r>
            <a:r>
              <a:rPr sz="1250" spc="160" dirty="0">
                <a:latin typeface="Trebuchet MS"/>
                <a:cs typeface="Trebuchet MS"/>
              </a:rPr>
              <a:t>and </a:t>
            </a:r>
            <a:r>
              <a:rPr sz="1250" spc="140" dirty="0">
                <a:latin typeface="Trebuchet MS"/>
                <a:cs typeface="Trebuchet MS"/>
              </a:rPr>
              <a:t>reduce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stress, </a:t>
            </a:r>
            <a:r>
              <a:rPr sz="1250" spc="160" dirty="0">
                <a:latin typeface="Trebuchet MS"/>
                <a:cs typeface="Trebuchet MS"/>
              </a:rPr>
              <a:t>addressing</a:t>
            </a:r>
            <a:r>
              <a:rPr sz="1250" spc="170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the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65" dirty="0">
                <a:latin typeface="Trebuchet MS"/>
                <a:cs typeface="Trebuchet MS"/>
              </a:rPr>
              <a:t>needs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65" dirty="0">
                <a:latin typeface="Trebuchet MS"/>
                <a:cs typeface="Trebuchet MS"/>
              </a:rPr>
              <a:t>of</a:t>
            </a:r>
            <a:r>
              <a:rPr sz="1250" spc="150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people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05" dirty="0">
                <a:latin typeface="Trebuchet MS"/>
                <a:cs typeface="Trebuchet MS"/>
              </a:rPr>
              <a:t>with</a:t>
            </a:r>
            <a:r>
              <a:rPr sz="1250" spc="170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respiratory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330"/>
              </a:lnSpc>
            </a:pPr>
            <a:r>
              <a:rPr sz="1250" spc="140" dirty="0">
                <a:latin typeface="Trebuchet MS"/>
                <a:cs typeface="Trebuchet MS"/>
              </a:rPr>
              <a:t>conditions</a:t>
            </a:r>
            <a:r>
              <a:rPr sz="1250" spc="120" dirty="0">
                <a:latin typeface="Trebuchet MS"/>
                <a:cs typeface="Trebuchet MS"/>
              </a:rPr>
              <a:t> </a:t>
            </a:r>
            <a:r>
              <a:rPr sz="1250" spc="95" dirty="0">
                <a:latin typeface="Trebuchet MS"/>
                <a:cs typeface="Trebuchet MS"/>
              </a:rPr>
              <a:t>or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40" dirty="0">
                <a:latin typeface="Trebuchet MS"/>
                <a:cs typeface="Trebuchet MS"/>
              </a:rPr>
              <a:t>living</a:t>
            </a:r>
            <a:r>
              <a:rPr sz="1250" spc="170" dirty="0">
                <a:latin typeface="Trebuchet MS"/>
                <a:cs typeface="Trebuchet MS"/>
              </a:rPr>
              <a:t> </a:t>
            </a:r>
            <a:r>
              <a:rPr sz="1250" spc="100" dirty="0">
                <a:latin typeface="Trebuchet MS"/>
                <a:cs typeface="Trebuchet MS"/>
              </a:rPr>
              <a:t>in</a:t>
            </a:r>
            <a:r>
              <a:rPr sz="1250" spc="170" dirty="0">
                <a:latin typeface="Trebuchet MS"/>
                <a:cs typeface="Trebuchet MS"/>
              </a:rPr>
              <a:t> </a:t>
            </a:r>
            <a:r>
              <a:rPr sz="1250" spc="125" dirty="0">
                <a:latin typeface="Trebuchet MS"/>
                <a:cs typeface="Trebuchet MS"/>
              </a:rPr>
              <a:t>polluted</a:t>
            </a:r>
            <a:r>
              <a:rPr sz="1250" spc="175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areas,</a:t>
            </a:r>
            <a:r>
              <a:rPr sz="1250" spc="125" dirty="0">
                <a:latin typeface="Trebuchet MS"/>
                <a:cs typeface="Trebuchet MS"/>
              </a:rPr>
              <a:t> especially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455"/>
              </a:lnSpc>
            </a:pPr>
            <a:r>
              <a:rPr sz="1250" spc="135" dirty="0">
                <a:latin typeface="Trebuchet MS"/>
                <a:cs typeface="Trebuchet MS"/>
              </a:rPr>
              <a:t>where</a:t>
            </a:r>
            <a:r>
              <a:rPr sz="1250" spc="140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traditional</a:t>
            </a:r>
            <a:r>
              <a:rPr sz="1250" spc="185" dirty="0">
                <a:latin typeface="Trebuchet MS"/>
                <a:cs typeface="Trebuchet MS"/>
              </a:rPr>
              <a:t> </a:t>
            </a:r>
            <a:r>
              <a:rPr sz="1250" spc="130" dirty="0">
                <a:latin typeface="Trebuchet MS"/>
                <a:cs typeface="Trebuchet MS"/>
              </a:rPr>
              <a:t>treatments</a:t>
            </a:r>
            <a:r>
              <a:rPr sz="1250" spc="135" dirty="0">
                <a:latin typeface="Trebuchet MS"/>
                <a:cs typeface="Trebuchet MS"/>
              </a:rPr>
              <a:t> </a:t>
            </a:r>
            <a:r>
              <a:rPr sz="1250" spc="110" dirty="0">
                <a:latin typeface="Trebuchet MS"/>
                <a:cs typeface="Trebuchet MS"/>
              </a:rPr>
              <a:t>are</a:t>
            </a:r>
            <a:r>
              <a:rPr sz="1250" spc="140" dirty="0">
                <a:latin typeface="Trebuchet MS"/>
                <a:cs typeface="Trebuchet MS"/>
              </a:rPr>
              <a:t> </a:t>
            </a:r>
            <a:r>
              <a:rPr sz="1250" spc="125" dirty="0">
                <a:latin typeface="Trebuchet MS"/>
                <a:cs typeface="Trebuchet MS"/>
              </a:rPr>
              <a:t>unavailable.</a:t>
            </a:r>
            <a:endParaRPr sz="125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0046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spc="310" dirty="0"/>
              <a:t>Venture</a:t>
            </a:r>
            <a:r>
              <a:rPr spc="250" dirty="0"/>
              <a:t> </a:t>
            </a:r>
            <a:r>
              <a:rPr spc="420" dirty="0"/>
              <a:t>Summary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644419" y="5809641"/>
            <a:ext cx="108585" cy="181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75" dirty="0"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0991" y="420680"/>
            <a:ext cx="4597400" cy="5581015"/>
            <a:chOff x="5740991" y="420680"/>
            <a:chExt cx="4597400" cy="5581015"/>
          </a:xfrm>
        </p:grpSpPr>
        <p:sp>
          <p:nvSpPr>
            <p:cNvPr id="3" name="object 3"/>
            <p:cNvSpPr/>
            <p:nvPr/>
          </p:nvSpPr>
          <p:spPr>
            <a:xfrm>
              <a:off x="8856708" y="420680"/>
              <a:ext cx="1481455" cy="5581015"/>
            </a:xfrm>
            <a:custGeom>
              <a:avLst/>
              <a:gdLst/>
              <a:ahLst/>
              <a:cxnLst/>
              <a:rect l="l" t="t" r="r" b="b"/>
              <a:pathLst>
                <a:path w="1481454" h="5581015">
                  <a:moveTo>
                    <a:pt x="1481090" y="5580632"/>
                  </a:moveTo>
                  <a:lnTo>
                    <a:pt x="0" y="5580632"/>
                  </a:lnTo>
                  <a:lnTo>
                    <a:pt x="0" y="0"/>
                  </a:lnTo>
                  <a:lnTo>
                    <a:pt x="1481090" y="0"/>
                  </a:lnTo>
                  <a:lnTo>
                    <a:pt x="1481090" y="558063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0991" y="1128428"/>
              <a:ext cx="4246486" cy="416513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920" y="1169103"/>
            <a:ext cx="1627006" cy="8541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220" y="2091931"/>
            <a:ext cx="284289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400" spc="720" dirty="0"/>
              <a:t>Thank</a:t>
            </a:r>
            <a:endParaRPr sz="6400"/>
          </a:p>
        </p:txBody>
      </p:sp>
      <p:sp>
        <p:nvSpPr>
          <p:cNvPr id="7" name="object 7"/>
          <p:cNvSpPr txBox="1"/>
          <p:nvPr/>
        </p:nvSpPr>
        <p:spPr>
          <a:xfrm>
            <a:off x="603220" y="2986785"/>
            <a:ext cx="20650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400" b="1" spc="180" dirty="0">
                <a:solidFill>
                  <a:srgbClr val="BF0000"/>
                </a:solidFill>
                <a:latin typeface="Trebuchet MS"/>
                <a:cs typeface="Trebuchet MS"/>
              </a:rPr>
              <a:t>Y</a:t>
            </a:r>
            <a:r>
              <a:rPr sz="6400" b="1" spc="715" dirty="0">
                <a:solidFill>
                  <a:srgbClr val="BF0000"/>
                </a:solidFill>
                <a:latin typeface="Trebuchet MS"/>
                <a:cs typeface="Trebuchet MS"/>
              </a:rPr>
              <a:t>o</a:t>
            </a:r>
            <a:r>
              <a:rPr sz="6400" b="1" spc="685" dirty="0">
                <a:solidFill>
                  <a:srgbClr val="BF0000"/>
                </a:solidFill>
                <a:latin typeface="Trebuchet MS"/>
                <a:cs typeface="Trebuchet MS"/>
              </a:rPr>
              <a:t>u</a:t>
            </a:r>
            <a:r>
              <a:rPr sz="6400" b="1" spc="655" dirty="0">
                <a:solidFill>
                  <a:srgbClr val="BF0000"/>
                </a:solidFill>
                <a:latin typeface="Trebuchet MS"/>
                <a:cs typeface="Trebuchet MS"/>
              </a:rPr>
              <a:t>!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7020" y="4331267"/>
            <a:ext cx="5059680" cy="20561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275"/>
              </a:spcBef>
            </a:pPr>
            <a:r>
              <a:rPr sz="1800" dirty="0">
                <a:latin typeface="Trebuchet MS"/>
                <a:cs typeface="Trebuchet MS"/>
              </a:rPr>
              <a:t>To</a:t>
            </a:r>
            <a:r>
              <a:rPr sz="1800" spc="95" dirty="0">
                <a:latin typeface="Trebuchet MS"/>
                <a:cs typeface="Trebuchet MS"/>
              </a:rPr>
              <a:t> </a:t>
            </a:r>
            <a:r>
              <a:rPr sz="1800" spc="145" dirty="0">
                <a:latin typeface="Trebuchet MS"/>
                <a:cs typeface="Trebuchet MS"/>
              </a:rPr>
              <a:t>innovate</a:t>
            </a:r>
            <a:r>
              <a:rPr sz="1800" spc="85" dirty="0">
                <a:latin typeface="Trebuchet MS"/>
                <a:cs typeface="Trebuchet MS"/>
              </a:rPr>
              <a:t> AI-</a:t>
            </a:r>
            <a:r>
              <a:rPr sz="1800" spc="135" dirty="0">
                <a:latin typeface="Trebuchet MS"/>
                <a:cs typeface="Trebuchet MS"/>
              </a:rPr>
              <a:t>powered</a:t>
            </a:r>
            <a:r>
              <a:rPr sz="1800" spc="114" dirty="0">
                <a:latin typeface="Trebuchet MS"/>
                <a:cs typeface="Trebuchet MS"/>
              </a:rPr>
              <a:t> </a:t>
            </a:r>
            <a:r>
              <a:rPr sz="1800" spc="180" dirty="0">
                <a:latin typeface="Trebuchet MS"/>
                <a:cs typeface="Trebuchet MS"/>
              </a:rPr>
              <a:t>oxygen </a:t>
            </a:r>
            <a:r>
              <a:rPr sz="1800" spc="135" dirty="0">
                <a:latin typeface="Trebuchet MS"/>
                <a:cs typeface="Trebuchet MS"/>
              </a:rPr>
              <a:t>concentrators</a:t>
            </a:r>
            <a:r>
              <a:rPr sz="1800" spc="175" dirty="0">
                <a:latin typeface="Trebuchet MS"/>
                <a:cs typeface="Trebuchet MS"/>
              </a:rPr>
              <a:t> </a:t>
            </a:r>
            <a:r>
              <a:rPr sz="1800" spc="95" dirty="0">
                <a:latin typeface="Trebuchet MS"/>
                <a:cs typeface="Trebuchet MS"/>
              </a:rPr>
              <a:t>with</a:t>
            </a:r>
            <a:r>
              <a:rPr sz="1800" spc="165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nebulization,</a:t>
            </a:r>
            <a:r>
              <a:rPr sz="1800" spc="155" dirty="0">
                <a:latin typeface="Trebuchet MS"/>
                <a:cs typeface="Trebuchet MS"/>
              </a:rPr>
              <a:t> </a:t>
            </a:r>
            <a:r>
              <a:rPr sz="1800" spc="105" dirty="0">
                <a:latin typeface="Trebuchet MS"/>
                <a:cs typeface="Trebuchet MS"/>
              </a:rPr>
              <a:t>offering </a:t>
            </a:r>
            <a:r>
              <a:rPr sz="1800" spc="100" dirty="0">
                <a:latin typeface="Trebuchet MS"/>
                <a:cs typeface="Trebuchet MS"/>
              </a:rPr>
              <a:t>portable,</a:t>
            </a:r>
            <a:r>
              <a:rPr sz="1800" spc="165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efficient,</a:t>
            </a:r>
            <a:r>
              <a:rPr sz="1800" spc="165" dirty="0">
                <a:latin typeface="Trebuchet MS"/>
                <a:cs typeface="Trebuchet MS"/>
              </a:rPr>
              <a:t> </a:t>
            </a:r>
            <a:r>
              <a:rPr sz="1800" spc="170" dirty="0">
                <a:latin typeface="Trebuchet MS"/>
                <a:cs typeface="Trebuchet MS"/>
              </a:rPr>
              <a:t>and </a:t>
            </a:r>
            <a:r>
              <a:rPr sz="1800" spc="145" dirty="0">
                <a:latin typeface="Trebuchet MS"/>
                <a:cs typeface="Trebuchet MS"/>
              </a:rPr>
              <a:t>stress-</a:t>
            </a:r>
            <a:r>
              <a:rPr sz="1800" spc="135" dirty="0">
                <a:latin typeface="Trebuchet MS"/>
                <a:cs typeface="Trebuchet MS"/>
              </a:rPr>
              <a:t>reducing </a:t>
            </a:r>
            <a:r>
              <a:rPr sz="1800" spc="190" dirty="0">
                <a:latin typeface="Trebuchet MS"/>
                <a:cs typeface="Trebuchet MS"/>
              </a:rPr>
              <a:t>oxygen</a:t>
            </a:r>
            <a:r>
              <a:rPr sz="1800" spc="150" dirty="0">
                <a:latin typeface="Trebuchet MS"/>
                <a:cs typeface="Trebuchet MS"/>
              </a:rPr>
              <a:t> </a:t>
            </a:r>
            <a:r>
              <a:rPr sz="1800" spc="130" dirty="0">
                <a:latin typeface="Trebuchet MS"/>
                <a:cs typeface="Trebuchet MS"/>
              </a:rPr>
              <a:t>support.</a:t>
            </a:r>
            <a:r>
              <a:rPr sz="1800" spc="140" dirty="0">
                <a:latin typeface="Trebuchet MS"/>
                <a:cs typeface="Trebuchet MS"/>
              </a:rPr>
              <a:t> </a:t>
            </a:r>
            <a:r>
              <a:rPr sz="1800" spc="155" dirty="0">
                <a:latin typeface="Trebuchet MS"/>
                <a:cs typeface="Trebuchet MS"/>
              </a:rPr>
              <a:t>Our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145" dirty="0">
                <a:latin typeface="Trebuchet MS"/>
                <a:cs typeface="Trebuchet MS"/>
              </a:rPr>
              <a:t>goal </a:t>
            </a:r>
            <a:r>
              <a:rPr sz="1800" spc="120" dirty="0">
                <a:latin typeface="Trebuchet MS"/>
                <a:cs typeface="Trebuchet MS"/>
              </a:rPr>
              <a:t>is</a:t>
            </a:r>
            <a:r>
              <a:rPr sz="1800" spc="160" dirty="0">
                <a:latin typeface="Trebuchet MS"/>
                <a:cs typeface="Trebuchet MS"/>
              </a:rPr>
              <a:t> </a:t>
            </a:r>
            <a:r>
              <a:rPr sz="1800" spc="80" dirty="0">
                <a:latin typeface="Trebuchet MS"/>
                <a:cs typeface="Trebuchet MS"/>
              </a:rPr>
              <a:t>to</a:t>
            </a:r>
            <a:r>
              <a:rPr sz="1800" spc="130" dirty="0">
                <a:latin typeface="Trebuchet MS"/>
                <a:cs typeface="Trebuchet MS"/>
              </a:rPr>
              <a:t> </a:t>
            </a:r>
            <a:r>
              <a:rPr sz="1800" spc="140" dirty="0">
                <a:latin typeface="Trebuchet MS"/>
                <a:cs typeface="Trebuchet MS"/>
              </a:rPr>
              <a:t>improve </a:t>
            </a:r>
            <a:r>
              <a:rPr sz="1800" spc="130" dirty="0">
                <a:latin typeface="Trebuchet MS"/>
                <a:cs typeface="Trebuchet MS"/>
              </a:rPr>
              <a:t>respiratory</a:t>
            </a:r>
            <a:r>
              <a:rPr sz="1800" spc="160" dirty="0">
                <a:latin typeface="Trebuchet MS"/>
                <a:cs typeface="Trebuchet MS"/>
              </a:rPr>
              <a:t> </a:t>
            </a:r>
            <a:r>
              <a:rPr sz="1800" spc="120" dirty="0">
                <a:latin typeface="Trebuchet MS"/>
                <a:cs typeface="Trebuchet MS"/>
              </a:rPr>
              <a:t>health</a:t>
            </a:r>
            <a:r>
              <a:rPr sz="1800" spc="155" dirty="0">
                <a:latin typeface="Trebuchet MS"/>
                <a:cs typeface="Trebuchet MS"/>
              </a:rPr>
              <a:t> </a:t>
            </a:r>
            <a:r>
              <a:rPr sz="1800" spc="170" dirty="0">
                <a:latin typeface="Trebuchet MS"/>
                <a:cs typeface="Trebuchet MS"/>
              </a:rPr>
              <a:t>and</a:t>
            </a:r>
            <a:r>
              <a:rPr sz="1800" spc="150" dirty="0">
                <a:latin typeface="Trebuchet MS"/>
                <a:cs typeface="Trebuchet MS"/>
              </a:rPr>
              <a:t> </a:t>
            </a:r>
            <a:r>
              <a:rPr sz="1800" spc="70" dirty="0">
                <a:latin typeface="Trebuchet MS"/>
                <a:cs typeface="Trebuchet MS"/>
              </a:rPr>
              <a:t>well-</a:t>
            </a:r>
            <a:r>
              <a:rPr sz="1800" spc="125" dirty="0">
                <a:latin typeface="Trebuchet MS"/>
                <a:cs typeface="Trebuchet MS"/>
              </a:rPr>
              <a:t>being,</a:t>
            </a:r>
            <a:r>
              <a:rPr sz="1800" spc="140" dirty="0">
                <a:latin typeface="Trebuchet MS"/>
                <a:cs typeface="Trebuchet MS"/>
              </a:rPr>
              <a:t> </a:t>
            </a:r>
            <a:r>
              <a:rPr sz="1800" spc="165" dirty="0">
                <a:latin typeface="Trebuchet MS"/>
                <a:cs typeface="Trebuchet MS"/>
              </a:rPr>
              <a:t>making </a:t>
            </a:r>
            <a:r>
              <a:rPr sz="1800" dirty="0">
                <a:latin typeface="Trebuchet MS"/>
                <a:cs typeface="Trebuchet MS"/>
              </a:rPr>
              <a:t>it</a:t>
            </a:r>
            <a:r>
              <a:rPr sz="1800" spc="145" dirty="0">
                <a:latin typeface="Trebuchet MS"/>
                <a:cs typeface="Trebuchet MS"/>
              </a:rPr>
              <a:t> </a:t>
            </a:r>
            <a:r>
              <a:rPr sz="1800" spc="140" dirty="0">
                <a:latin typeface="Trebuchet MS"/>
                <a:cs typeface="Trebuchet MS"/>
              </a:rPr>
              <a:t>accessible</a:t>
            </a:r>
            <a:r>
              <a:rPr sz="1800" spc="125" dirty="0">
                <a:latin typeface="Trebuchet MS"/>
                <a:cs typeface="Trebuchet MS"/>
              </a:rPr>
              <a:t> </a:t>
            </a:r>
            <a:r>
              <a:rPr sz="1800" spc="170" dirty="0">
                <a:latin typeface="Trebuchet MS"/>
                <a:cs typeface="Trebuchet MS"/>
              </a:rPr>
              <a:t>and</a:t>
            </a:r>
            <a:r>
              <a:rPr sz="1800" spc="155" dirty="0">
                <a:latin typeface="Trebuchet MS"/>
                <a:cs typeface="Trebuchet MS"/>
              </a:rPr>
              <a:t> </a:t>
            </a:r>
            <a:r>
              <a:rPr sz="1800" spc="90" dirty="0">
                <a:latin typeface="Trebuchet MS"/>
                <a:cs typeface="Trebuchet MS"/>
              </a:rPr>
              <a:t>effective</a:t>
            </a:r>
            <a:r>
              <a:rPr sz="1800" spc="130" dirty="0">
                <a:latin typeface="Trebuchet MS"/>
                <a:cs typeface="Trebuchet MS"/>
              </a:rPr>
              <a:t> </a:t>
            </a:r>
            <a:r>
              <a:rPr sz="1800" spc="70" dirty="0">
                <a:latin typeface="Trebuchet MS"/>
                <a:cs typeface="Trebuchet MS"/>
              </a:rPr>
              <a:t>for</a:t>
            </a:r>
            <a:r>
              <a:rPr sz="1800" spc="175" dirty="0">
                <a:latin typeface="Trebuchet MS"/>
                <a:cs typeface="Trebuchet MS"/>
              </a:rPr>
              <a:t> </a:t>
            </a:r>
            <a:r>
              <a:rPr sz="1800" spc="130" dirty="0">
                <a:latin typeface="Trebuchet MS"/>
                <a:cs typeface="Trebuchet MS"/>
              </a:rPr>
              <a:t>individuals </a:t>
            </a:r>
            <a:r>
              <a:rPr sz="1800" spc="90" dirty="0">
                <a:latin typeface="Trebuchet MS"/>
                <a:cs typeface="Trebuchet MS"/>
              </a:rPr>
              <a:t>in</a:t>
            </a:r>
            <a:r>
              <a:rPr sz="1800" spc="145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low-</a:t>
            </a:r>
            <a:r>
              <a:rPr sz="1800" spc="190" dirty="0">
                <a:latin typeface="Trebuchet MS"/>
                <a:cs typeface="Trebuchet MS"/>
              </a:rPr>
              <a:t>oxygen</a:t>
            </a:r>
            <a:r>
              <a:rPr sz="1800" spc="150" dirty="0">
                <a:latin typeface="Trebuchet MS"/>
                <a:cs typeface="Trebuchet MS"/>
              </a:rPr>
              <a:t> </a:t>
            </a:r>
            <a:r>
              <a:rPr sz="1800" spc="100" dirty="0">
                <a:latin typeface="Trebuchet MS"/>
                <a:cs typeface="Trebuchet MS"/>
              </a:rPr>
              <a:t>or</a:t>
            </a:r>
            <a:r>
              <a:rPr sz="1800" spc="165" dirty="0">
                <a:latin typeface="Trebuchet MS"/>
                <a:cs typeface="Trebuchet MS"/>
              </a:rPr>
              <a:t> </a:t>
            </a:r>
            <a:r>
              <a:rPr sz="1800" spc="150" dirty="0">
                <a:latin typeface="Trebuchet MS"/>
                <a:cs typeface="Trebuchet MS"/>
              </a:rPr>
              <a:t>high-</a:t>
            </a:r>
            <a:r>
              <a:rPr sz="1800" spc="100" dirty="0">
                <a:latin typeface="Trebuchet MS"/>
                <a:cs typeface="Trebuchet MS"/>
              </a:rPr>
              <a:t>pollution </a:t>
            </a:r>
            <a:r>
              <a:rPr sz="1800" spc="130" dirty="0">
                <a:latin typeface="Trebuchet MS"/>
                <a:cs typeface="Trebuchet MS"/>
              </a:rPr>
              <a:t>environments.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8199" y="3092450"/>
            <a:ext cx="9226579" cy="1206099"/>
          </a:xfrm>
          <a:prstGeom prst="rect">
            <a:avLst/>
          </a:prstGeom>
          <a:solidFill>
            <a:srgbClr val="BF0000"/>
          </a:solidFill>
        </p:spPr>
        <p:txBody>
          <a:bodyPr vert="horz" wrap="square" lIns="0" tIns="14541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145"/>
              </a:spcBef>
            </a:pPr>
            <a:r>
              <a:rPr lang="en-IN" sz="1800" b="1" spc="229" dirty="0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endParaRPr lang="en-IN" sz="1800" dirty="0">
              <a:latin typeface="Trebuchet MS"/>
              <a:cs typeface="Trebuchet MS"/>
            </a:endParaRPr>
          </a:p>
          <a:p>
            <a:pPr marL="259715" marR="659765">
              <a:lnSpc>
                <a:spcPts val="1540"/>
              </a:lnSpc>
              <a:spcBef>
                <a:spcPts val="1610"/>
              </a:spcBef>
            </a:pPr>
            <a:r>
              <a:rPr lang="en-IN" sz="1400" spc="95" dirty="0">
                <a:solidFill>
                  <a:srgbClr val="FFFFFF"/>
                </a:solidFill>
                <a:latin typeface="Trebuchet MS"/>
                <a:cs typeface="Trebuchet MS"/>
              </a:rPr>
              <a:t>Clearly</a:t>
            </a:r>
            <a:r>
              <a:rPr lang="en-IN" sz="14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1400" spc="110" dirty="0">
                <a:solidFill>
                  <a:srgbClr val="FFFFFF"/>
                </a:solidFill>
                <a:latin typeface="Trebuchet MS"/>
                <a:cs typeface="Trebuchet MS"/>
              </a:rPr>
              <a:t>define</a:t>
            </a:r>
            <a:r>
              <a:rPr lang="en-IN" sz="14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1400" spc="1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lang="en-IN" sz="14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1400" spc="130" dirty="0">
                <a:solidFill>
                  <a:srgbClr val="FFFFFF"/>
                </a:solidFill>
                <a:latin typeface="Trebuchet MS"/>
                <a:cs typeface="Trebuchet MS"/>
              </a:rPr>
              <a:t>issue</a:t>
            </a:r>
            <a:r>
              <a:rPr lang="en-IN" sz="14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1400" spc="7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lang="en-IN" sz="1400" spc="130" dirty="0">
                <a:solidFill>
                  <a:srgbClr val="FFFFFF"/>
                </a:solidFill>
                <a:latin typeface="Trebuchet MS"/>
                <a:cs typeface="Trebuchet MS"/>
              </a:rPr>
              <a:t> one</a:t>
            </a:r>
            <a:r>
              <a:rPr lang="en-IN" sz="14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1400" spc="125" dirty="0">
                <a:solidFill>
                  <a:srgbClr val="FFFFFF"/>
                </a:solidFill>
                <a:latin typeface="Trebuchet MS"/>
                <a:cs typeface="Trebuchet MS"/>
              </a:rPr>
              <a:t>sentence.</a:t>
            </a:r>
            <a:r>
              <a:rPr lang="en-IN" sz="14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An AI-powered oxygen concentrator designed for trekkers and hill climbers that intelligently adjusts oxygen levels in real-time based on altitude and vital signs to prevent altitude sickness.</a:t>
            </a:r>
            <a:endParaRPr lang="en-IN" sz="1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603250"/>
            <a:ext cx="7235825" cy="833438"/>
          </a:xfrm>
          <a:prstGeom prst="rect">
            <a:avLst/>
          </a:prstGeom>
        </p:spPr>
        <p:txBody>
          <a:bodyPr vert="horz" wrap="square" lIns="0" tIns="410046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spc="325" dirty="0"/>
              <a:t>Problem</a:t>
            </a:r>
            <a:r>
              <a:rPr spc="270" dirty="0"/>
              <a:t> </a:t>
            </a:r>
            <a:r>
              <a:rPr spc="330" dirty="0"/>
              <a:t>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950" y="603221"/>
            <a:ext cx="5654040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25" dirty="0">
                <a:solidFill>
                  <a:srgbClr val="C13125"/>
                </a:solidFill>
              </a:rPr>
              <a:t>Problem</a:t>
            </a:r>
            <a:r>
              <a:rPr spc="270" dirty="0">
                <a:solidFill>
                  <a:srgbClr val="C13125"/>
                </a:solidFill>
              </a:rPr>
              <a:t> </a:t>
            </a:r>
            <a:r>
              <a:rPr spc="305" dirty="0">
                <a:solidFill>
                  <a:srgbClr val="C13125"/>
                </a:solidFill>
              </a:rPr>
              <a:t>Statement/Industry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42983" y="1429424"/>
            <a:ext cx="3563620" cy="22860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238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endParaRPr sz="1400">
              <a:latin typeface="Times New Roman"/>
              <a:cs typeface="Times New Roman"/>
            </a:endParaRPr>
          </a:p>
          <a:p>
            <a:pPr marL="146050">
              <a:lnSpc>
                <a:spcPct val="100000"/>
              </a:lnSpc>
            </a:pPr>
            <a:r>
              <a:rPr sz="1400" b="1" spc="229" dirty="0">
                <a:solidFill>
                  <a:srgbClr val="F16629"/>
                </a:solidFill>
                <a:latin typeface="Trebuchet MS"/>
                <a:cs typeface="Trebuchet MS"/>
              </a:rPr>
              <a:t>Supporting</a:t>
            </a:r>
            <a:r>
              <a:rPr sz="1400" b="1" spc="22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210" dirty="0">
                <a:solidFill>
                  <a:srgbClr val="F16629"/>
                </a:solidFill>
                <a:latin typeface="Trebuchet MS"/>
                <a:cs typeface="Trebuchet MS"/>
              </a:rPr>
              <a:t>Data</a:t>
            </a:r>
            <a:endParaRPr sz="1400">
              <a:latin typeface="Trebuchet MS"/>
              <a:cs typeface="Trebuchet MS"/>
            </a:endParaRPr>
          </a:p>
          <a:p>
            <a:pPr marL="146050">
              <a:lnSpc>
                <a:spcPct val="100000"/>
              </a:lnSpc>
              <a:spcBef>
                <a:spcPts val="1460"/>
              </a:spcBef>
            </a:pPr>
            <a:r>
              <a:rPr sz="1400" spc="135" dirty="0">
                <a:latin typeface="Trebuchet MS"/>
                <a:cs typeface="Trebuchet MS"/>
              </a:rPr>
              <a:t>Around</a:t>
            </a:r>
            <a:r>
              <a:rPr sz="1400" spc="130" dirty="0">
                <a:latin typeface="Trebuchet MS"/>
                <a:cs typeface="Trebuchet MS"/>
              </a:rPr>
              <a:t> </a:t>
            </a:r>
            <a:r>
              <a:rPr sz="1400" spc="270" dirty="0">
                <a:latin typeface="Trebuchet MS"/>
                <a:cs typeface="Trebuchet MS"/>
              </a:rPr>
              <a:t>85%</a:t>
            </a:r>
            <a:endParaRPr sz="1400">
              <a:latin typeface="Trebuchet MS"/>
              <a:cs typeface="Trebuchet MS"/>
            </a:endParaRPr>
          </a:p>
          <a:p>
            <a:pPr marL="146050">
              <a:lnSpc>
                <a:spcPct val="100000"/>
              </a:lnSpc>
              <a:spcBef>
                <a:spcPts val="1475"/>
              </a:spcBef>
            </a:pPr>
            <a:r>
              <a:rPr sz="1000" b="1" spc="145" dirty="0">
                <a:latin typeface="Trebuchet MS"/>
                <a:cs typeface="Trebuchet MS"/>
              </a:rPr>
              <a:t>Source</a:t>
            </a:r>
            <a:r>
              <a:rPr sz="1000" spc="145" dirty="0">
                <a:latin typeface="Trebuchet MS"/>
                <a:cs typeface="Trebuchet MS"/>
              </a:rPr>
              <a:t>:</a:t>
            </a:r>
            <a:r>
              <a:rPr sz="1000" spc="90" dirty="0">
                <a:latin typeface="Trebuchet MS"/>
                <a:cs typeface="Trebuchet MS"/>
              </a:rPr>
              <a:t> </a:t>
            </a:r>
            <a:r>
              <a:rPr sz="1000" spc="95" dirty="0">
                <a:latin typeface="Trebuchet MS"/>
                <a:cs typeface="Trebuchet MS"/>
              </a:rPr>
              <a:t>World</a:t>
            </a:r>
            <a:r>
              <a:rPr sz="1000" spc="110" dirty="0">
                <a:latin typeface="Trebuchet MS"/>
                <a:cs typeface="Trebuchet MS"/>
              </a:rPr>
              <a:t> </a:t>
            </a:r>
            <a:r>
              <a:rPr sz="1000" spc="125" dirty="0">
                <a:latin typeface="Trebuchet MS"/>
                <a:cs typeface="Trebuchet MS"/>
              </a:rPr>
              <a:t>economics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130" dirty="0">
                <a:latin typeface="Trebuchet MS"/>
                <a:cs typeface="Trebuchet MS"/>
              </a:rPr>
              <a:t>forums</a:t>
            </a:r>
            <a:r>
              <a:rPr sz="1000" spc="100" dirty="0">
                <a:latin typeface="Trebuchet MS"/>
                <a:cs typeface="Trebuchet MS"/>
              </a:rPr>
              <a:t> </a:t>
            </a:r>
            <a:r>
              <a:rPr sz="1000" spc="85" dirty="0">
                <a:latin typeface="Trebuchet MS"/>
                <a:cs typeface="Trebuchet MS"/>
              </a:rPr>
              <a:t>future</a:t>
            </a:r>
            <a:r>
              <a:rPr sz="1000" spc="130" dirty="0">
                <a:latin typeface="Trebuchet MS"/>
                <a:cs typeface="Trebuchet MS"/>
              </a:rPr>
              <a:t> </a:t>
            </a:r>
            <a:r>
              <a:rPr sz="1000" spc="60" dirty="0">
                <a:latin typeface="Trebuchet MS"/>
                <a:cs typeface="Trebuchet MS"/>
              </a:rPr>
              <a:t>jobs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9971" y="3869933"/>
            <a:ext cx="683895" cy="683895"/>
            <a:chOff x="859971" y="3869933"/>
            <a:chExt cx="683895" cy="683895"/>
          </a:xfrm>
        </p:grpSpPr>
        <p:sp>
          <p:nvSpPr>
            <p:cNvPr id="7" name="object 7"/>
            <p:cNvSpPr/>
            <p:nvPr/>
          </p:nvSpPr>
          <p:spPr>
            <a:xfrm>
              <a:off x="859967" y="3869943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4" h="683895">
                  <a:moveTo>
                    <a:pt x="683336" y="341668"/>
                  </a:moveTo>
                  <a:lnTo>
                    <a:pt x="680770" y="299847"/>
                  </a:lnTo>
                  <a:lnTo>
                    <a:pt x="673100" y="258648"/>
                  </a:lnTo>
                  <a:lnTo>
                    <a:pt x="660450" y="218706"/>
                  </a:lnTo>
                  <a:lnTo>
                    <a:pt x="643001" y="180606"/>
                  </a:lnTo>
                  <a:lnTo>
                    <a:pt x="621017" y="144932"/>
                  </a:lnTo>
                  <a:lnTo>
                    <a:pt x="594829" y="112217"/>
                  </a:lnTo>
                  <a:lnTo>
                    <a:pt x="564845" y="82956"/>
                  </a:lnTo>
                  <a:lnTo>
                    <a:pt x="531495" y="57581"/>
                  </a:lnTo>
                  <a:lnTo>
                    <a:pt x="495287" y="36474"/>
                  </a:lnTo>
                  <a:lnTo>
                    <a:pt x="456780" y="19964"/>
                  </a:lnTo>
                  <a:lnTo>
                    <a:pt x="416534" y="8293"/>
                  </a:lnTo>
                  <a:lnTo>
                    <a:pt x="375158" y="1638"/>
                  </a:lnTo>
                  <a:lnTo>
                    <a:pt x="341668" y="0"/>
                  </a:lnTo>
                  <a:lnTo>
                    <a:pt x="338213" y="50"/>
                  </a:lnTo>
                  <a:lnTo>
                    <a:pt x="337604" y="0"/>
                  </a:lnTo>
                  <a:lnTo>
                    <a:pt x="336702" y="63"/>
                  </a:lnTo>
                  <a:lnTo>
                    <a:pt x="333286" y="101"/>
                  </a:lnTo>
                  <a:lnTo>
                    <a:pt x="324904" y="406"/>
                  </a:lnTo>
                  <a:lnTo>
                    <a:pt x="316534" y="927"/>
                  </a:lnTo>
                  <a:lnTo>
                    <a:pt x="308178" y="1638"/>
                  </a:lnTo>
                  <a:lnTo>
                    <a:pt x="300570" y="2489"/>
                  </a:lnTo>
                  <a:lnTo>
                    <a:pt x="291795" y="3073"/>
                  </a:lnTo>
                  <a:lnTo>
                    <a:pt x="247853" y="12052"/>
                  </a:lnTo>
                  <a:lnTo>
                    <a:pt x="206184" y="26530"/>
                  </a:lnTo>
                  <a:lnTo>
                    <a:pt x="167208" y="46088"/>
                  </a:lnTo>
                  <a:lnTo>
                    <a:pt x="131305" y="70345"/>
                  </a:lnTo>
                  <a:lnTo>
                    <a:pt x="98882" y="98882"/>
                  </a:lnTo>
                  <a:lnTo>
                    <a:pt x="70345" y="131305"/>
                  </a:lnTo>
                  <a:lnTo>
                    <a:pt x="46088" y="167208"/>
                  </a:lnTo>
                  <a:lnTo>
                    <a:pt x="26530" y="206184"/>
                  </a:lnTo>
                  <a:lnTo>
                    <a:pt x="12052" y="247853"/>
                  </a:lnTo>
                  <a:lnTo>
                    <a:pt x="3073" y="291795"/>
                  </a:lnTo>
                  <a:lnTo>
                    <a:pt x="2476" y="300583"/>
                  </a:lnTo>
                  <a:lnTo>
                    <a:pt x="1638" y="308178"/>
                  </a:lnTo>
                  <a:lnTo>
                    <a:pt x="927" y="316534"/>
                  </a:lnTo>
                  <a:lnTo>
                    <a:pt x="406" y="324904"/>
                  </a:lnTo>
                  <a:lnTo>
                    <a:pt x="101" y="333286"/>
                  </a:lnTo>
                  <a:lnTo>
                    <a:pt x="50" y="336715"/>
                  </a:lnTo>
                  <a:lnTo>
                    <a:pt x="0" y="337604"/>
                  </a:lnTo>
                  <a:lnTo>
                    <a:pt x="38" y="338226"/>
                  </a:lnTo>
                  <a:lnTo>
                    <a:pt x="0" y="341668"/>
                  </a:lnTo>
                  <a:lnTo>
                    <a:pt x="101" y="350050"/>
                  </a:lnTo>
                  <a:lnTo>
                    <a:pt x="3695" y="391807"/>
                  </a:lnTo>
                  <a:lnTo>
                    <a:pt x="12369" y="432790"/>
                  </a:lnTo>
                  <a:lnTo>
                    <a:pt x="26009" y="472414"/>
                  </a:lnTo>
                  <a:lnTo>
                    <a:pt x="44386" y="510082"/>
                  </a:lnTo>
                  <a:lnTo>
                    <a:pt x="67233" y="545198"/>
                  </a:lnTo>
                  <a:lnTo>
                    <a:pt x="94208" y="577265"/>
                  </a:lnTo>
                  <a:lnTo>
                    <a:pt x="124917" y="605777"/>
                  </a:lnTo>
                  <a:lnTo>
                    <a:pt x="158877" y="630326"/>
                  </a:lnTo>
                  <a:lnTo>
                    <a:pt x="195580" y="650532"/>
                  </a:lnTo>
                  <a:lnTo>
                    <a:pt x="234492" y="666089"/>
                  </a:lnTo>
                  <a:lnTo>
                    <a:pt x="275018" y="676770"/>
                  </a:lnTo>
                  <a:lnTo>
                    <a:pt x="316534" y="682409"/>
                  </a:lnTo>
                  <a:lnTo>
                    <a:pt x="341668" y="683336"/>
                  </a:lnTo>
                  <a:lnTo>
                    <a:pt x="350062" y="683234"/>
                  </a:lnTo>
                  <a:lnTo>
                    <a:pt x="391807" y="679640"/>
                  </a:lnTo>
                  <a:lnTo>
                    <a:pt x="432790" y="670966"/>
                  </a:lnTo>
                  <a:lnTo>
                    <a:pt x="472427" y="657326"/>
                  </a:lnTo>
                  <a:lnTo>
                    <a:pt x="510082" y="638949"/>
                  </a:lnTo>
                  <a:lnTo>
                    <a:pt x="545198" y="616102"/>
                  </a:lnTo>
                  <a:lnTo>
                    <a:pt x="577265" y="589127"/>
                  </a:lnTo>
                  <a:lnTo>
                    <a:pt x="605790" y="558419"/>
                  </a:lnTo>
                  <a:lnTo>
                    <a:pt x="630339" y="524459"/>
                  </a:lnTo>
                  <a:lnTo>
                    <a:pt x="650532" y="487756"/>
                  </a:lnTo>
                  <a:lnTo>
                    <a:pt x="666089" y="448843"/>
                  </a:lnTo>
                  <a:lnTo>
                    <a:pt x="676770" y="408330"/>
                  </a:lnTo>
                  <a:lnTo>
                    <a:pt x="682409" y="366801"/>
                  </a:lnTo>
                  <a:lnTo>
                    <a:pt x="683234" y="350050"/>
                  </a:lnTo>
                  <a:lnTo>
                    <a:pt x="683336" y="341668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1410" y="4044441"/>
              <a:ext cx="352425" cy="334645"/>
            </a:xfrm>
            <a:custGeom>
              <a:avLst/>
              <a:gdLst/>
              <a:ahLst/>
              <a:cxnLst/>
              <a:rect l="l" t="t" r="r" b="b"/>
              <a:pathLst>
                <a:path w="352425" h="334645">
                  <a:moveTo>
                    <a:pt x="159029" y="228993"/>
                  </a:moveTo>
                  <a:lnTo>
                    <a:pt x="128371" y="196456"/>
                  </a:lnTo>
                  <a:lnTo>
                    <a:pt x="27609" y="294487"/>
                  </a:lnTo>
                  <a:lnTo>
                    <a:pt x="24422" y="297738"/>
                  </a:lnTo>
                  <a:lnTo>
                    <a:pt x="24422" y="303428"/>
                  </a:lnTo>
                  <a:lnTo>
                    <a:pt x="54686" y="334340"/>
                  </a:lnTo>
                  <a:lnTo>
                    <a:pt x="60261" y="334340"/>
                  </a:lnTo>
                  <a:lnTo>
                    <a:pt x="63449" y="331089"/>
                  </a:lnTo>
                  <a:lnTo>
                    <a:pt x="159029" y="228993"/>
                  </a:lnTo>
                  <a:close/>
                </a:path>
                <a:path w="352425" h="334645">
                  <a:moveTo>
                    <a:pt x="316750" y="298145"/>
                  </a:moveTo>
                  <a:lnTo>
                    <a:pt x="313563" y="294894"/>
                  </a:lnTo>
                  <a:lnTo>
                    <a:pt x="115227" y="101269"/>
                  </a:lnTo>
                  <a:lnTo>
                    <a:pt x="152666" y="62636"/>
                  </a:lnTo>
                  <a:lnTo>
                    <a:pt x="152666" y="56934"/>
                  </a:lnTo>
                  <a:lnTo>
                    <a:pt x="107657" y="10566"/>
                  </a:lnTo>
                  <a:lnTo>
                    <a:pt x="102082" y="10566"/>
                  </a:lnTo>
                  <a:lnTo>
                    <a:pt x="63449" y="50025"/>
                  </a:lnTo>
                  <a:lnTo>
                    <a:pt x="57073" y="43929"/>
                  </a:lnTo>
                  <a:lnTo>
                    <a:pt x="53886" y="40665"/>
                  </a:lnTo>
                  <a:lnTo>
                    <a:pt x="48310" y="40665"/>
                  </a:lnTo>
                  <a:lnTo>
                    <a:pt x="29591" y="59791"/>
                  </a:lnTo>
                  <a:lnTo>
                    <a:pt x="29591" y="65481"/>
                  </a:lnTo>
                  <a:lnTo>
                    <a:pt x="32778" y="68732"/>
                  </a:lnTo>
                  <a:lnTo>
                    <a:pt x="38760" y="75247"/>
                  </a:lnTo>
                  <a:lnTo>
                    <a:pt x="25615" y="88671"/>
                  </a:lnTo>
                  <a:lnTo>
                    <a:pt x="24015" y="90703"/>
                  </a:lnTo>
                  <a:lnTo>
                    <a:pt x="23215" y="93141"/>
                  </a:lnTo>
                  <a:lnTo>
                    <a:pt x="1308" y="151714"/>
                  </a:lnTo>
                  <a:lnTo>
                    <a:pt x="0" y="155028"/>
                  </a:lnTo>
                  <a:lnTo>
                    <a:pt x="660" y="157873"/>
                  </a:lnTo>
                  <a:lnTo>
                    <a:pt x="3314" y="160261"/>
                  </a:lnTo>
                  <a:lnTo>
                    <a:pt x="5702" y="162699"/>
                  </a:lnTo>
                  <a:lnTo>
                    <a:pt x="8890" y="163512"/>
                  </a:lnTo>
                  <a:lnTo>
                    <a:pt x="12077" y="162699"/>
                  </a:lnTo>
                  <a:lnTo>
                    <a:pt x="74206" y="141947"/>
                  </a:lnTo>
                  <a:lnTo>
                    <a:pt x="76593" y="140728"/>
                  </a:lnTo>
                  <a:lnTo>
                    <a:pt x="88544" y="128524"/>
                  </a:lnTo>
                  <a:lnTo>
                    <a:pt x="278117" y="331089"/>
                  </a:lnTo>
                  <a:lnTo>
                    <a:pt x="281305" y="334340"/>
                  </a:lnTo>
                  <a:lnTo>
                    <a:pt x="286880" y="334340"/>
                  </a:lnTo>
                  <a:lnTo>
                    <a:pt x="316750" y="303834"/>
                  </a:lnTo>
                  <a:lnTo>
                    <a:pt x="316750" y="298145"/>
                  </a:lnTo>
                  <a:close/>
                </a:path>
                <a:path w="352425" h="334645">
                  <a:moveTo>
                    <a:pt x="352196" y="122834"/>
                  </a:moveTo>
                  <a:lnTo>
                    <a:pt x="349808" y="119583"/>
                  </a:lnTo>
                  <a:lnTo>
                    <a:pt x="346252" y="114287"/>
                  </a:lnTo>
                  <a:lnTo>
                    <a:pt x="308787" y="58572"/>
                  </a:lnTo>
                  <a:lnTo>
                    <a:pt x="308787" y="58166"/>
                  </a:lnTo>
                  <a:lnTo>
                    <a:pt x="295643" y="44742"/>
                  </a:lnTo>
                  <a:lnTo>
                    <a:pt x="295643" y="44335"/>
                  </a:lnTo>
                  <a:lnTo>
                    <a:pt x="295249" y="43929"/>
                  </a:lnTo>
                  <a:lnTo>
                    <a:pt x="294843" y="43929"/>
                  </a:lnTo>
                  <a:lnTo>
                    <a:pt x="233908" y="2438"/>
                  </a:lnTo>
                  <a:lnTo>
                    <a:pt x="230720" y="0"/>
                  </a:lnTo>
                  <a:lnTo>
                    <a:pt x="225945" y="406"/>
                  </a:lnTo>
                  <a:lnTo>
                    <a:pt x="223151" y="3251"/>
                  </a:lnTo>
                  <a:lnTo>
                    <a:pt x="187312" y="39446"/>
                  </a:lnTo>
                  <a:lnTo>
                    <a:pt x="185712" y="41478"/>
                  </a:lnTo>
                  <a:lnTo>
                    <a:pt x="184924" y="43929"/>
                  </a:lnTo>
                  <a:lnTo>
                    <a:pt x="184924" y="46367"/>
                  </a:lnTo>
                  <a:lnTo>
                    <a:pt x="185318" y="48869"/>
                  </a:lnTo>
                  <a:lnTo>
                    <a:pt x="186512" y="50901"/>
                  </a:lnTo>
                  <a:lnTo>
                    <a:pt x="188506" y="52463"/>
                  </a:lnTo>
                  <a:lnTo>
                    <a:pt x="240284" y="87452"/>
                  </a:lnTo>
                  <a:lnTo>
                    <a:pt x="182930" y="143167"/>
                  </a:lnTo>
                  <a:lnTo>
                    <a:pt x="212394" y="172046"/>
                  </a:lnTo>
                  <a:lnTo>
                    <a:pt x="266573" y="114287"/>
                  </a:lnTo>
                  <a:lnTo>
                    <a:pt x="300024" y="165544"/>
                  </a:lnTo>
                  <a:lnTo>
                    <a:pt x="301612" y="167576"/>
                  </a:lnTo>
                  <a:lnTo>
                    <a:pt x="304012" y="168795"/>
                  </a:lnTo>
                  <a:lnTo>
                    <a:pt x="308787" y="169608"/>
                  </a:lnTo>
                  <a:lnTo>
                    <a:pt x="311569" y="168389"/>
                  </a:lnTo>
                  <a:lnTo>
                    <a:pt x="351802" y="127711"/>
                  </a:lnTo>
                  <a:lnTo>
                    <a:pt x="352196" y="1228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28235" y="3832828"/>
            <a:ext cx="647700" cy="4356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sz="1400" b="1" spc="170" dirty="0">
                <a:solidFill>
                  <a:srgbClr val="F16629"/>
                </a:solidFill>
                <a:latin typeface="Trebuchet MS"/>
                <a:cs typeface="Trebuchet MS"/>
              </a:rPr>
              <a:t>Area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10"/>
              </a:lnSpc>
            </a:pPr>
            <a:r>
              <a:rPr sz="1400" spc="110" dirty="0">
                <a:latin typeface="Trebuchet MS"/>
                <a:cs typeface="Trebuchet MS"/>
              </a:rPr>
              <a:t>Health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78068" y="3869933"/>
            <a:ext cx="683895" cy="683895"/>
            <a:chOff x="3878068" y="3869933"/>
            <a:chExt cx="683895" cy="683895"/>
          </a:xfrm>
        </p:grpSpPr>
        <p:sp>
          <p:nvSpPr>
            <p:cNvPr id="11" name="object 11"/>
            <p:cNvSpPr/>
            <p:nvPr/>
          </p:nvSpPr>
          <p:spPr>
            <a:xfrm>
              <a:off x="3878059" y="3869943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5" h="683895">
                  <a:moveTo>
                    <a:pt x="683348" y="341668"/>
                  </a:moveTo>
                  <a:lnTo>
                    <a:pt x="680770" y="299847"/>
                  </a:lnTo>
                  <a:lnTo>
                    <a:pt x="673112" y="258648"/>
                  </a:lnTo>
                  <a:lnTo>
                    <a:pt x="660450" y="218706"/>
                  </a:lnTo>
                  <a:lnTo>
                    <a:pt x="643001" y="180606"/>
                  </a:lnTo>
                  <a:lnTo>
                    <a:pt x="621017" y="144932"/>
                  </a:lnTo>
                  <a:lnTo>
                    <a:pt x="594842" y="112217"/>
                  </a:lnTo>
                  <a:lnTo>
                    <a:pt x="564845" y="82956"/>
                  </a:lnTo>
                  <a:lnTo>
                    <a:pt x="531495" y="57581"/>
                  </a:lnTo>
                  <a:lnTo>
                    <a:pt x="495287" y="36474"/>
                  </a:lnTo>
                  <a:lnTo>
                    <a:pt x="456780" y="19964"/>
                  </a:lnTo>
                  <a:lnTo>
                    <a:pt x="416534" y="8293"/>
                  </a:lnTo>
                  <a:lnTo>
                    <a:pt x="375158" y="1638"/>
                  </a:lnTo>
                  <a:lnTo>
                    <a:pt x="341680" y="0"/>
                  </a:lnTo>
                  <a:lnTo>
                    <a:pt x="333286" y="101"/>
                  </a:lnTo>
                  <a:lnTo>
                    <a:pt x="291541" y="3695"/>
                  </a:lnTo>
                  <a:lnTo>
                    <a:pt x="250545" y="12369"/>
                  </a:lnTo>
                  <a:lnTo>
                    <a:pt x="210921" y="26009"/>
                  </a:lnTo>
                  <a:lnTo>
                    <a:pt x="173266" y="44386"/>
                  </a:lnTo>
                  <a:lnTo>
                    <a:pt x="138137" y="67233"/>
                  </a:lnTo>
                  <a:lnTo>
                    <a:pt x="106083" y="94208"/>
                  </a:lnTo>
                  <a:lnTo>
                    <a:pt x="77558" y="124917"/>
                  </a:lnTo>
                  <a:lnTo>
                    <a:pt x="53009" y="158877"/>
                  </a:lnTo>
                  <a:lnTo>
                    <a:pt x="32804" y="195580"/>
                  </a:lnTo>
                  <a:lnTo>
                    <a:pt x="17246" y="234492"/>
                  </a:lnTo>
                  <a:lnTo>
                    <a:pt x="6565" y="275005"/>
                  </a:lnTo>
                  <a:lnTo>
                    <a:pt x="927" y="316534"/>
                  </a:lnTo>
                  <a:lnTo>
                    <a:pt x="0" y="341668"/>
                  </a:lnTo>
                  <a:lnTo>
                    <a:pt x="101" y="350050"/>
                  </a:lnTo>
                  <a:lnTo>
                    <a:pt x="3695" y="391807"/>
                  </a:lnTo>
                  <a:lnTo>
                    <a:pt x="12382" y="432790"/>
                  </a:lnTo>
                  <a:lnTo>
                    <a:pt x="26009" y="472414"/>
                  </a:lnTo>
                  <a:lnTo>
                    <a:pt x="44386" y="510082"/>
                  </a:lnTo>
                  <a:lnTo>
                    <a:pt x="67246" y="545198"/>
                  </a:lnTo>
                  <a:lnTo>
                    <a:pt x="94221" y="577265"/>
                  </a:lnTo>
                  <a:lnTo>
                    <a:pt x="124917" y="605777"/>
                  </a:lnTo>
                  <a:lnTo>
                    <a:pt x="158877" y="630326"/>
                  </a:lnTo>
                  <a:lnTo>
                    <a:pt x="195592" y="650532"/>
                  </a:lnTo>
                  <a:lnTo>
                    <a:pt x="234492" y="666089"/>
                  </a:lnTo>
                  <a:lnTo>
                    <a:pt x="275018" y="676770"/>
                  </a:lnTo>
                  <a:lnTo>
                    <a:pt x="316547" y="682409"/>
                  </a:lnTo>
                  <a:lnTo>
                    <a:pt x="341680" y="683336"/>
                  </a:lnTo>
                  <a:lnTo>
                    <a:pt x="345122" y="683298"/>
                  </a:lnTo>
                  <a:lnTo>
                    <a:pt x="345744" y="683336"/>
                  </a:lnTo>
                  <a:lnTo>
                    <a:pt x="346633" y="683285"/>
                  </a:lnTo>
                  <a:lnTo>
                    <a:pt x="350062" y="683234"/>
                  </a:lnTo>
                  <a:lnTo>
                    <a:pt x="358444" y="682929"/>
                  </a:lnTo>
                  <a:lnTo>
                    <a:pt x="366801" y="682409"/>
                  </a:lnTo>
                  <a:lnTo>
                    <a:pt x="375158" y="681697"/>
                  </a:lnTo>
                  <a:lnTo>
                    <a:pt x="382765" y="680859"/>
                  </a:lnTo>
                  <a:lnTo>
                    <a:pt x="391553" y="680262"/>
                  </a:lnTo>
                  <a:lnTo>
                    <a:pt x="435495" y="671283"/>
                  </a:lnTo>
                  <a:lnTo>
                    <a:pt x="477151" y="656805"/>
                  </a:lnTo>
                  <a:lnTo>
                    <a:pt x="516140" y="637247"/>
                  </a:lnTo>
                  <a:lnTo>
                    <a:pt x="552043" y="612990"/>
                  </a:lnTo>
                  <a:lnTo>
                    <a:pt x="584466" y="584454"/>
                  </a:lnTo>
                  <a:lnTo>
                    <a:pt x="613003" y="552030"/>
                  </a:lnTo>
                  <a:lnTo>
                    <a:pt x="637247" y="516128"/>
                  </a:lnTo>
                  <a:lnTo>
                    <a:pt x="656818" y="477151"/>
                  </a:lnTo>
                  <a:lnTo>
                    <a:pt x="671283" y="435483"/>
                  </a:lnTo>
                  <a:lnTo>
                    <a:pt x="680262" y="391541"/>
                  </a:lnTo>
                  <a:lnTo>
                    <a:pt x="680847" y="382714"/>
                  </a:lnTo>
                  <a:lnTo>
                    <a:pt x="681697" y="375158"/>
                  </a:lnTo>
                  <a:lnTo>
                    <a:pt x="682421" y="366801"/>
                  </a:lnTo>
                  <a:lnTo>
                    <a:pt x="682929" y="358432"/>
                  </a:lnTo>
                  <a:lnTo>
                    <a:pt x="683247" y="350050"/>
                  </a:lnTo>
                  <a:lnTo>
                    <a:pt x="683285" y="346633"/>
                  </a:lnTo>
                  <a:lnTo>
                    <a:pt x="683348" y="345732"/>
                  </a:lnTo>
                  <a:lnTo>
                    <a:pt x="683298" y="345122"/>
                  </a:lnTo>
                  <a:lnTo>
                    <a:pt x="683348" y="341668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59577" y="4043307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328459" y="328459"/>
                  </a:moveTo>
                  <a:lnTo>
                    <a:pt x="0" y="328459"/>
                  </a:lnTo>
                  <a:lnTo>
                    <a:pt x="0" y="198039"/>
                  </a:lnTo>
                  <a:lnTo>
                    <a:pt x="14496" y="0"/>
                  </a:lnTo>
                  <a:lnTo>
                    <a:pt x="53137" y="0"/>
                  </a:lnTo>
                  <a:lnTo>
                    <a:pt x="67626" y="198039"/>
                  </a:lnTo>
                  <a:lnTo>
                    <a:pt x="328459" y="198039"/>
                  </a:lnTo>
                  <a:lnTo>
                    <a:pt x="328459" y="251177"/>
                  </a:lnTo>
                  <a:lnTo>
                    <a:pt x="38641" y="251177"/>
                  </a:lnTo>
                  <a:lnTo>
                    <a:pt x="38641" y="294642"/>
                  </a:lnTo>
                  <a:lnTo>
                    <a:pt x="328459" y="294642"/>
                  </a:lnTo>
                  <a:lnTo>
                    <a:pt x="328459" y="328459"/>
                  </a:lnTo>
                  <a:close/>
                </a:path>
                <a:path w="328929" h="328929">
                  <a:moveTo>
                    <a:pt x="198039" y="198039"/>
                  </a:moveTo>
                  <a:lnTo>
                    <a:pt x="67626" y="198039"/>
                  </a:lnTo>
                  <a:lnTo>
                    <a:pt x="198039" y="130420"/>
                  </a:lnTo>
                  <a:lnTo>
                    <a:pt x="198039" y="198039"/>
                  </a:lnTo>
                  <a:close/>
                </a:path>
                <a:path w="328929" h="328929">
                  <a:moveTo>
                    <a:pt x="328459" y="198039"/>
                  </a:moveTo>
                  <a:lnTo>
                    <a:pt x="198039" y="198039"/>
                  </a:lnTo>
                  <a:lnTo>
                    <a:pt x="328459" y="130420"/>
                  </a:lnTo>
                  <a:lnTo>
                    <a:pt x="328459" y="198039"/>
                  </a:lnTo>
                  <a:close/>
                </a:path>
                <a:path w="328929" h="328929">
                  <a:moveTo>
                    <a:pt x="135252" y="294642"/>
                  </a:moveTo>
                  <a:lnTo>
                    <a:pt x="96611" y="294642"/>
                  </a:lnTo>
                  <a:lnTo>
                    <a:pt x="96611" y="251177"/>
                  </a:lnTo>
                  <a:lnTo>
                    <a:pt x="135252" y="251177"/>
                  </a:lnTo>
                  <a:lnTo>
                    <a:pt x="135252" y="294642"/>
                  </a:lnTo>
                  <a:close/>
                </a:path>
                <a:path w="328929" h="328929">
                  <a:moveTo>
                    <a:pt x="231848" y="294642"/>
                  </a:moveTo>
                  <a:lnTo>
                    <a:pt x="193207" y="294642"/>
                  </a:lnTo>
                  <a:lnTo>
                    <a:pt x="193207" y="251177"/>
                  </a:lnTo>
                  <a:lnTo>
                    <a:pt x="231848" y="251177"/>
                  </a:lnTo>
                  <a:lnTo>
                    <a:pt x="231848" y="294642"/>
                  </a:lnTo>
                  <a:close/>
                </a:path>
                <a:path w="328929" h="328929">
                  <a:moveTo>
                    <a:pt x="328459" y="294642"/>
                  </a:moveTo>
                  <a:lnTo>
                    <a:pt x="289818" y="294642"/>
                  </a:lnTo>
                  <a:lnTo>
                    <a:pt x="289818" y="251177"/>
                  </a:lnTo>
                  <a:lnTo>
                    <a:pt x="328459" y="251177"/>
                  </a:lnTo>
                  <a:lnTo>
                    <a:pt x="328459" y="29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46331" y="3832828"/>
            <a:ext cx="1632585" cy="8261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5"/>
              </a:spcBef>
            </a:pP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Industry </a:t>
            </a:r>
            <a:r>
              <a:rPr sz="1400" spc="100" dirty="0">
                <a:latin typeface="Trebuchet MS"/>
                <a:cs typeface="Trebuchet MS"/>
              </a:rPr>
              <a:t>Pharmaceuticals, </a:t>
            </a:r>
            <a:r>
              <a:rPr sz="1400" spc="114" dirty="0">
                <a:latin typeface="Trebuchet MS"/>
                <a:cs typeface="Trebuchet MS"/>
              </a:rPr>
              <a:t>Healthcare</a:t>
            </a:r>
            <a:r>
              <a:rPr sz="1400" spc="180" dirty="0">
                <a:latin typeface="Trebuchet MS"/>
                <a:cs typeface="Trebuchet MS"/>
              </a:rPr>
              <a:t> </a:t>
            </a:r>
            <a:r>
              <a:rPr sz="1400" spc="114" dirty="0">
                <a:latin typeface="Trebuchet MS"/>
                <a:cs typeface="Trebuchet MS"/>
              </a:rPr>
              <a:t>and </a:t>
            </a:r>
            <a:r>
              <a:rPr sz="1400" spc="125" dirty="0">
                <a:latin typeface="Trebuchet MS"/>
                <a:cs typeface="Trebuchet MS"/>
              </a:rPr>
              <a:t>Wellness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96165" y="3869933"/>
            <a:ext cx="683895" cy="683895"/>
            <a:chOff x="6896165" y="3869933"/>
            <a:chExt cx="683895" cy="683895"/>
          </a:xfrm>
        </p:grpSpPr>
        <p:sp>
          <p:nvSpPr>
            <p:cNvPr id="15" name="object 15"/>
            <p:cNvSpPr/>
            <p:nvPr/>
          </p:nvSpPr>
          <p:spPr>
            <a:xfrm>
              <a:off x="6896163" y="3869943"/>
              <a:ext cx="683895" cy="683895"/>
            </a:xfrm>
            <a:custGeom>
              <a:avLst/>
              <a:gdLst/>
              <a:ahLst/>
              <a:cxnLst/>
              <a:rect l="l" t="t" r="r" b="b"/>
              <a:pathLst>
                <a:path w="683895" h="683895">
                  <a:moveTo>
                    <a:pt x="683336" y="337604"/>
                  </a:moveTo>
                  <a:lnTo>
                    <a:pt x="683272" y="336715"/>
                  </a:lnTo>
                  <a:lnTo>
                    <a:pt x="683234" y="333286"/>
                  </a:lnTo>
                  <a:lnTo>
                    <a:pt x="682929" y="324904"/>
                  </a:lnTo>
                  <a:lnTo>
                    <a:pt x="682409" y="316534"/>
                  </a:lnTo>
                  <a:lnTo>
                    <a:pt x="681697" y="308178"/>
                  </a:lnTo>
                  <a:lnTo>
                    <a:pt x="680847" y="300583"/>
                  </a:lnTo>
                  <a:lnTo>
                    <a:pt x="680262" y="291795"/>
                  </a:lnTo>
                  <a:lnTo>
                    <a:pt x="671283" y="247853"/>
                  </a:lnTo>
                  <a:lnTo>
                    <a:pt x="656805" y="206184"/>
                  </a:lnTo>
                  <a:lnTo>
                    <a:pt x="637247" y="167208"/>
                  </a:lnTo>
                  <a:lnTo>
                    <a:pt x="612990" y="131305"/>
                  </a:lnTo>
                  <a:lnTo>
                    <a:pt x="584454" y="98882"/>
                  </a:lnTo>
                  <a:lnTo>
                    <a:pt x="552030" y="70345"/>
                  </a:lnTo>
                  <a:lnTo>
                    <a:pt x="516128" y="46088"/>
                  </a:lnTo>
                  <a:lnTo>
                    <a:pt x="477151" y="26530"/>
                  </a:lnTo>
                  <a:lnTo>
                    <a:pt x="435483" y="12052"/>
                  </a:lnTo>
                  <a:lnTo>
                    <a:pt x="391541" y="3073"/>
                  </a:lnTo>
                  <a:lnTo>
                    <a:pt x="382752" y="2489"/>
                  </a:lnTo>
                  <a:lnTo>
                    <a:pt x="375158" y="1638"/>
                  </a:lnTo>
                  <a:lnTo>
                    <a:pt x="366801" y="927"/>
                  </a:lnTo>
                  <a:lnTo>
                    <a:pt x="358432" y="406"/>
                  </a:lnTo>
                  <a:lnTo>
                    <a:pt x="350050" y="101"/>
                  </a:lnTo>
                  <a:lnTo>
                    <a:pt x="346621" y="63"/>
                  </a:lnTo>
                  <a:lnTo>
                    <a:pt x="345732" y="0"/>
                  </a:lnTo>
                  <a:lnTo>
                    <a:pt x="345109" y="50"/>
                  </a:lnTo>
                  <a:lnTo>
                    <a:pt x="341668" y="0"/>
                  </a:lnTo>
                  <a:lnTo>
                    <a:pt x="333286" y="101"/>
                  </a:lnTo>
                  <a:lnTo>
                    <a:pt x="291528" y="3695"/>
                  </a:lnTo>
                  <a:lnTo>
                    <a:pt x="250545" y="12369"/>
                  </a:lnTo>
                  <a:lnTo>
                    <a:pt x="210908" y="26009"/>
                  </a:lnTo>
                  <a:lnTo>
                    <a:pt x="173253" y="44386"/>
                  </a:lnTo>
                  <a:lnTo>
                    <a:pt x="138137" y="67233"/>
                  </a:lnTo>
                  <a:lnTo>
                    <a:pt x="106070" y="94208"/>
                  </a:lnTo>
                  <a:lnTo>
                    <a:pt x="77546" y="124917"/>
                  </a:lnTo>
                  <a:lnTo>
                    <a:pt x="52997" y="158877"/>
                  </a:lnTo>
                  <a:lnTo>
                    <a:pt x="32804" y="195580"/>
                  </a:lnTo>
                  <a:lnTo>
                    <a:pt x="17246" y="234492"/>
                  </a:lnTo>
                  <a:lnTo>
                    <a:pt x="6565" y="275005"/>
                  </a:lnTo>
                  <a:lnTo>
                    <a:pt x="927" y="316534"/>
                  </a:lnTo>
                  <a:lnTo>
                    <a:pt x="0" y="341668"/>
                  </a:lnTo>
                  <a:lnTo>
                    <a:pt x="101" y="350050"/>
                  </a:lnTo>
                  <a:lnTo>
                    <a:pt x="3695" y="391807"/>
                  </a:lnTo>
                  <a:lnTo>
                    <a:pt x="12369" y="432790"/>
                  </a:lnTo>
                  <a:lnTo>
                    <a:pt x="26009" y="472414"/>
                  </a:lnTo>
                  <a:lnTo>
                    <a:pt x="44386" y="510082"/>
                  </a:lnTo>
                  <a:lnTo>
                    <a:pt x="67233" y="545198"/>
                  </a:lnTo>
                  <a:lnTo>
                    <a:pt x="94208" y="577265"/>
                  </a:lnTo>
                  <a:lnTo>
                    <a:pt x="124917" y="605777"/>
                  </a:lnTo>
                  <a:lnTo>
                    <a:pt x="158877" y="630326"/>
                  </a:lnTo>
                  <a:lnTo>
                    <a:pt x="195580" y="650532"/>
                  </a:lnTo>
                  <a:lnTo>
                    <a:pt x="234492" y="666089"/>
                  </a:lnTo>
                  <a:lnTo>
                    <a:pt x="275005" y="676770"/>
                  </a:lnTo>
                  <a:lnTo>
                    <a:pt x="316534" y="682409"/>
                  </a:lnTo>
                  <a:lnTo>
                    <a:pt x="341668" y="683336"/>
                  </a:lnTo>
                  <a:lnTo>
                    <a:pt x="350050" y="683234"/>
                  </a:lnTo>
                  <a:lnTo>
                    <a:pt x="391795" y="679640"/>
                  </a:lnTo>
                  <a:lnTo>
                    <a:pt x="432790" y="670966"/>
                  </a:lnTo>
                  <a:lnTo>
                    <a:pt x="472414" y="657326"/>
                  </a:lnTo>
                  <a:lnTo>
                    <a:pt x="510082" y="638949"/>
                  </a:lnTo>
                  <a:lnTo>
                    <a:pt x="545198" y="616102"/>
                  </a:lnTo>
                  <a:lnTo>
                    <a:pt x="577265" y="589127"/>
                  </a:lnTo>
                  <a:lnTo>
                    <a:pt x="605777" y="558419"/>
                  </a:lnTo>
                  <a:lnTo>
                    <a:pt x="630326" y="524459"/>
                  </a:lnTo>
                  <a:lnTo>
                    <a:pt x="650532" y="487756"/>
                  </a:lnTo>
                  <a:lnTo>
                    <a:pt x="666089" y="448843"/>
                  </a:lnTo>
                  <a:lnTo>
                    <a:pt x="676770" y="408330"/>
                  </a:lnTo>
                  <a:lnTo>
                    <a:pt x="682409" y="366801"/>
                  </a:lnTo>
                  <a:lnTo>
                    <a:pt x="683336" y="341668"/>
                  </a:lnTo>
                  <a:lnTo>
                    <a:pt x="683285" y="338226"/>
                  </a:lnTo>
                  <a:lnTo>
                    <a:pt x="683336" y="337604"/>
                  </a:lnTo>
                  <a:close/>
                </a:path>
              </a:pathLst>
            </a:custGeom>
            <a:solidFill>
              <a:srgbClr val="F16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58362" y="4023994"/>
              <a:ext cx="306705" cy="367665"/>
            </a:xfrm>
            <a:custGeom>
              <a:avLst/>
              <a:gdLst/>
              <a:ahLst/>
              <a:cxnLst/>
              <a:rect l="l" t="t" r="r" b="b"/>
              <a:pathLst>
                <a:path w="306704" h="367664">
                  <a:moveTo>
                    <a:pt x="183542" y="367085"/>
                  </a:moveTo>
                  <a:lnTo>
                    <a:pt x="134726" y="360533"/>
                  </a:lnTo>
                  <a:lnTo>
                    <a:pt x="90875" y="342041"/>
                  </a:lnTo>
                  <a:lnTo>
                    <a:pt x="53732" y="313352"/>
                  </a:lnTo>
                  <a:lnTo>
                    <a:pt x="25043" y="276210"/>
                  </a:lnTo>
                  <a:lnTo>
                    <a:pt x="6551" y="232359"/>
                  </a:lnTo>
                  <a:lnTo>
                    <a:pt x="0" y="183542"/>
                  </a:lnTo>
                  <a:lnTo>
                    <a:pt x="6171" y="136402"/>
                  </a:lnTo>
                  <a:lnTo>
                    <a:pt x="23613" y="93664"/>
                  </a:lnTo>
                  <a:lnTo>
                    <a:pt x="50715" y="56991"/>
                  </a:lnTo>
                  <a:lnTo>
                    <a:pt x="85867" y="28046"/>
                  </a:lnTo>
                  <a:lnTo>
                    <a:pt x="127458" y="8495"/>
                  </a:lnTo>
                  <a:lnTo>
                    <a:pt x="173878" y="0"/>
                  </a:lnTo>
                  <a:lnTo>
                    <a:pt x="173878" y="187406"/>
                  </a:lnTo>
                  <a:lnTo>
                    <a:pt x="306227" y="319755"/>
                  </a:lnTo>
                  <a:lnTo>
                    <a:pt x="279247" y="340192"/>
                  </a:lnTo>
                  <a:lnTo>
                    <a:pt x="249415" y="355012"/>
                  </a:lnTo>
                  <a:lnTo>
                    <a:pt x="217317" y="364037"/>
                  </a:lnTo>
                  <a:lnTo>
                    <a:pt x="183542" y="3670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1569" y="4023994"/>
              <a:ext cx="173398" cy="1738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5089" y="4217201"/>
              <a:ext cx="159877" cy="1130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664429" y="3832828"/>
            <a:ext cx="1354455" cy="631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sz="1400" b="1" spc="215" dirty="0">
                <a:solidFill>
                  <a:srgbClr val="F16629"/>
                </a:solidFill>
                <a:latin typeface="Trebuchet MS"/>
                <a:cs typeface="Trebuchet MS"/>
              </a:rPr>
              <a:t>Domain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ts val="1540"/>
              </a:lnSpc>
              <a:spcBef>
                <a:spcPts val="95"/>
              </a:spcBef>
            </a:pPr>
            <a:r>
              <a:rPr sz="1400" spc="130" dirty="0">
                <a:latin typeface="Trebuchet MS"/>
                <a:cs typeface="Trebuchet MS"/>
              </a:rPr>
              <a:t>Mental</a:t>
            </a:r>
            <a:r>
              <a:rPr sz="1400" spc="114" dirty="0">
                <a:latin typeface="Trebuchet MS"/>
                <a:cs typeface="Trebuchet MS"/>
              </a:rPr>
              <a:t> </a:t>
            </a:r>
            <a:r>
              <a:rPr sz="1400" spc="110" dirty="0">
                <a:latin typeface="Trebuchet MS"/>
                <a:cs typeface="Trebuchet MS"/>
              </a:rPr>
              <a:t>Health </a:t>
            </a:r>
            <a:r>
              <a:rPr sz="1400" spc="135" dirty="0">
                <a:latin typeface="Trebuchet MS"/>
                <a:cs typeface="Trebuchet MS"/>
              </a:rPr>
              <a:t>Services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6D7E4B42-B5CE-44DF-C6E2-6081CA3B3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69" y="1913336"/>
            <a:ext cx="54454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Addresses the risk of altitude-related health issues by providing intelligent, adaptive oxygen support in low-oxygen environments for high-altitude stakeholders.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25" dirty="0">
                <a:solidFill>
                  <a:srgbClr val="C13125"/>
                </a:solidFill>
              </a:rPr>
              <a:t>Problem</a:t>
            </a:r>
            <a:r>
              <a:rPr spc="270" dirty="0">
                <a:solidFill>
                  <a:srgbClr val="C13125"/>
                </a:solidFill>
              </a:rPr>
              <a:t> </a:t>
            </a:r>
            <a:r>
              <a:rPr spc="320" dirty="0">
                <a:solidFill>
                  <a:srgbClr val="C13125"/>
                </a:solidFill>
              </a:rPr>
              <a:t>Analysis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59971" y="1380614"/>
            <a:ext cx="2212975" cy="4230370"/>
            <a:chOff x="859971" y="1380614"/>
            <a:chExt cx="2212975" cy="4230370"/>
          </a:xfrm>
        </p:grpSpPr>
        <p:sp>
          <p:nvSpPr>
            <p:cNvPr id="6" name="object 6"/>
            <p:cNvSpPr/>
            <p:nvPr/>
          </p:nvSpPr>
          <p:spPr>
            <a:xfrm>
              <a:off x="859971" y="1787365"/>
              <a:ext cx="2212975" cy="3823970"/>
            </a:xfrm>
            <a:custGeom>
              <a:avLst/>
              <a:gdLst/>
              <a:ahLst/>
              <a:cxnLst/>
              <a:rect l="l" t="t" r="r" b="b"/>
              <a:pathLst>
                <a:path w="2212975" h="3823970">
                  <a:moveTo>
                    <a:pt x="221272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12728" y="0"/>
                  </a:lnTo>
                  <a:lnTo>
                    <a:pt x="221272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9572" y="1380616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69" h="814069">
                  <a:moveTo>
                    <a:pt x="813511" y="406755"/>
                  </a:moveTo>
                  <a:lnTo>
                    <a:pt x="811555" y="366890"/>
                  </a:lnTo>
                  <a:lnTo>
                    <a:pt x="805688" y="327406"/>
                  </a:lnTo>
                  <a:lnTo>
                    <a:pt x="795997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39" y="68554"/>
                  </a:lnTo>
                  <a:lnTo>
                    <a:pt x="598500" y="48031"/>
                  </a:lnTo>
                  <a:lnTo>
                    <a:pt x="562419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39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73" y="52844"/>
                  </a:lnTo>
                  <a:lnTo>
                    <a:pt x="172542" y="74206"/>
                  </a:lnTo>
                  <a:lnTo>
                    <a:pt x="141071" y="98755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41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44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93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67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53" y="750404"/>
                  </a:lnTo>
                  <a:lnTo>
                    <a:pt x="223875" y="770077"/>
                  </a:lnTo>
                  <a:lnTo>
                    <a:pt x="260375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84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50" y="760666"/>
                  </a:lnTo>
                  <a:lnTo>
                    <a:pt x="640969" y="739305"/>
                  </a:lnTo>
                  <a:lnTo>
                    <a:pt x="672439" y="714743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79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456" y="1656261"/>
              <a:ext cx="289818" cy="2526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58823" y="1637908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4">
                  <a:moveTo>
                    <a:pt x="110132" y="220735"/>
                  </a:moveTo>
                  <a:lnTo>
                    <a:pt x="67043" y="211733"/>
                  </a:lnTo>
                  <a:lnTo>
                    <a:pt x="32061" y="187831"/>
                  </a:lnTo>
                  <a:lnTo>
                    <a:pt x="8581" y="152609"/>
                  </a:lnTo>
                  <a:lnTo>
                    <a:pt x="0" y="109643"/>
                  </a:lnTo>
                  <a:lnTo>
                    <a:pt x="8581" y="66769"/>
                  </a:lnTo>
                  <a:lnTo>
                    <a:pt x="32061" y="31820"/>
                  </a:lnTo>
                  <a:lnTo>
                    <a:pt x="67043" y="8371"/>
                  </a:lnTo>
                  <a:lnTo>
                    <a:pt x="110132" y="0"/>
                  </a:lnTo>
                  <a:lnTo>
                    <a:pt x="153288" y="9005"/>
                  </a:lnTo>
                  <a:lnTo>
                    <a:pt x="173402" y="22704"/>
                  </a:lnTo>
                  <a:lnTo>
                    <a:pt x="110612" y="22704"/>
                  </a:lnTo>
                  <a:lnTo>
                    <a:pt x="94908" y="24055"/>
                  </a:lnTo>
                  <a:lnTo>
                    <a:pt x="53137" y="43953"/>
                  </a:lnTo>
                  <a:lnTo>
                    <a:pt x="22765" y="103790"/>
                  </a:lnTo>
                  <a:lnTo>
                    <a:pt x="26576" y="137216"/>
                  </a:lnTo>
                  <a:lnTo>
                    <a:pt x="43473" y="167605"/>
                  </a:lnTo>
                  <a:lnTo>
                    <a:pt x="204153" y="167605"/>
                  </a:lnTo>
                  <a:lnTo>
                    <a:pt x="197559" y="177750"/>
                  </a:lnTo>
                  <a:lnTo>
                    <a:pt x="213975" y="193695"/>
                  </a:lnTo>
                  <a:lnTo>
                    <a:pt x="223712" y="193695"/>
                  </a:lnTo>
                  <a:lnTo>
                    <a:pt x="226478" y="194173"/>
                  </a:lnTo>
                  <a:lnTo>
                    <a:pt x="232118" y="196679"/>
                  </a:lnTo>
                  <a:lnTo>
                    <a:pt x="233936" y="198039"/>
                  </a:lnTo>
                  <a:lnTo>
                    <a:pt x="177750" y="198039"/>
                  </a:lnTo>
                  <a:lnTo>
                    <a:pt x="162228" y="207900"/>
                  </a:lnTo>
                  <a:lnTo>
                    <a:pt x="145573" y="215000"/>
                  </a:lnTo>
                  <a:lnTo>
                    <a:pt x="128102" y="219294"/>
                  </a:lnTo>
                  <a:lnTo>
                    <a:pt x="110132" y="220735"/>
                  </a:lnTo>
                  <a:close/>
                </a:path>
                <a:path w="291464" h="291464">
                  <a:moveTo>
                    <a:pt x="204465" y="167126"/>
                  </a:moveTo>
                  <a:lnTo>
                    <a:pt x="177750" y="167126"/>
                  </a:lnTo>
                  <a:lnTo>
                    <a:pt x="186704" y="154695"/>
                  </a:lnTo>
                  <a:lnTo>
                    <a:pt x="193212" y="140861"/>
                  </a:lnTo>
                  <a:lnTo>
                    <a:pt x="197183" y="126030"/>
                  </a:lnTo>
                  <a:lnTo>
                    <a:pt x="198485" y="111091"/>
                  </a:lnTo>
                  <a:lnTo>
                    <a:pt x="198527" y="110612"/>
                  </a:lnTo>
                  <a:lnTo>
                    <a:pt x="191651" y="76295"/>
                  </a:lnTo>
                  <a:lnTo>
                    <a:pt x="172864" y="48363"/>
                  </a:lnTo>
                  <a:lnTo>
                    <a:pt x="144930" y="29579"/>
                  </a:lnTo>
                  <a:lnTo>
                    <a:pt x="110612" y="22704"/>
                  </a:lnTo>
                  <a:lnTo>
                    <a:pt x="173402" y="22704"/>
                  </a:lnTo>
                  <a:lnTo>
                    <a:pt x="188382" y="32907"/>
                  </a:lnTo>
                  <a:lnTo>
                    <a:pt x="211881" y="68127"/>
                  </a:lnTo>
                  <a:lnTo>
                    <a:pt x="220162" y="110612"/>
                  </a:lnTo>
                  <a:lnTo>
                    <a:pt x="220255" y="111091"/>
                  </a:lnTo>
                  <a:lnTo>
                    <a:pt x="218814" y="128979"/>
                  </a:lnTo>
                  <a:lnTo>
                    <a:pt x="214520" y="146233"/>
                  </a:lnTo>
                  <a:lnTo>
                    <a:pt x="207420" y="162580"/>
                  </a:lnTo>
                  <a:lnTo>
                    <a:pt x="204465" y="167126"/>
                  </a:lnTo>
                  <a:close/>
                </a:path>
                <a:path w="291464" h="291464">
                  <a:moveTo>
                    <a:pt x="204153" y="167605"/>
                  </a:moveTo>
                  <a:lnTo>
                    <a:pt x="43473" y="167605"/>
                  </a:lnTo>
                  <a:lnTo>
                    <a:pt x="49721" y="164247"/>
                  </a:lnTo>
                  <a:lnTo>
                    <a:pt x="89422" y="152392"/>
                  </a:lnTo>
                  <a:lnTo>
                    <a:pt x="109643" y="150701"/>
                  </a:lnTo>
                  <a:lnTo>
                    <a:pt x="119781" y="151139"/>
                  </a:lnTo>
                  <a:lnTo>
                    <a:pt x="163926" y="161327"/>
                  </a:lnTo>
                  <a:lnTo>
                    <a:pt x="177750" y="167126"/>
                  </a:lnTo>
                  <a:lnTo>
                    <a:pt x="204465" y="167126"/>
                  </a:lnTo>
                  <a:lnTo>
                    <a:pt x="204153" y="167605"/>
                  </a:lnTo>
                  <a:close/>
                </a:path>
                <a:path w="291464" h="291464">
                  <a:moveTo>
                    <a:pt x="223712" y="193695"/>
                  </a:moveTo>
                  <a:lnTo>
                    <a:pt x="213975" y="193695"/>
                  </a:lnTo>
                  <a:lnTo>
                    <a:pt x="220385" y="193118"/>
                  </a:lnTo>
                  <a:lnTo>
                    <a:pt x="223712" y="193695"/>
                  </a:lnTo>
                  <a:close/>
                </a:path>
                <a:path w="291464" h="291464">
                  <a:moveTo>
                    <a:pt x="264754" y="290959"/>
                  </a:moveTo>
                  <a:lnTo>
                    <a:pt x="200935" y="237160"/>
                  </a:lnTo>
                  <a:lnTo>
                    <a:pt x="192727" y="222191"/>
                  </a:lnTo>
                  <a:lnTo>
                    <a:pt x="194175" y="213975"/>
                  </a:lnTo>
                  <a:lnTo>
                    <a:pt x="177750" y="198039"/>
                  </a:lnTo>
                  <a:lnTo>
                    <a:pt x="233936" y="198039"/>
                  </a:lnTo>
                  <a:lnTo>
                    <a:pt x="237168" y="200455"/>
                  </a:lnTo>
                  <a:lnTo>
                    <a:pt x="284018" y="247784"/>
                  </a:lnTo>
                  <a:lnTo>
                    <a:pt x="289367" y="256366"/>
                  </a:lnTo>
                  <a:lnTo>
                    <a:pt x="290959" y="266081"/>
                  </a:lnTo>
                  <a:lnTo>
                    <a:pt x="288839" y="275706"/>
                  </a:lnTo>
                  <a:lnTo>
                    <a:pt x="283050" y="284018"/>
                  </a:lnTo>
                  <a:lnTo>
                    <a:pt x="274468" y="289367"/>
                  </a:lnTo>
                  <a:lnTo>
                    <a:pt x="264754" y="2909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689" y="1680414"/>
              <a:ext cx="97563" cy="975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532" y="1656355"/>
              <a:ext cx="111580" cy="1849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30656" y="2254632"/>
            <a:ext cx="2066289" cy="31546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89560" marR="280035" indent="-1270" algn="ctr">
              <a:lnSpc>
                <a:spcPts val="1730"/>
              </a:lnSpc>
              <a:spcBef>
                <a:spcPts val="250"/>
              </a:spcBef>
            </a:pPr>
            <a:r>
              <a:rPr sz="1500" b="1" spc="175" dirty="0">
                <a:solidFill>
                  <a:srgbClr val="F16629"/>
                </a:solidFill>
                <a:latin typeface="Trebuchet MS"/>
                <a:cs typeface="Trebuchet MS"/>
              </a:rPr>
              <a:t>Affected </a:t>
            </a:r>
            <a:r>
              <a:rPr sz="1500" b="1" spc="204" dirty="0">
                <a:solidFill>
                  <a:srgbClr val="F16629"/>
                </a:solidFill>
                <a:latin typeface="Trebuchet MS"/>
                <a:cs typeface="Trebuchet MS"/>
              </a:rPr>
              <a:t>Stakeholders</a:t>
            </a:r>
            <a:endParaRPr sz="1500">
              <a:latin typeface="Trebuchet MS"/>
              <a:cs typeface="Trebuchet MS"/>
            </a:endParaRPr>
          </a:p>
          <a:p>
            <a:pPr marL="12700" marR="5080" algn="ctr">
              <a:lnSpc>
                <a:spcPts val="1280"/>
              </a:lnSpc>
              <a:spcBef>
                <a:spcPts val="745"/>
              </a:spcBef>
            </a:pPr>
            <a:r>
              <a:rPr sz="1150" spc="105" dirty="0">
                <a:latin typeface="Trebuchet MS"/>
                <a:cs typeface="Trebuchet MS"/>
              </a:rPr>
              <a:t>Society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135" dirty="0">
                <a:latin typeface="Trebuchet MS"/>
                <a:cs typeface="Trebuchet MS"/>
              </a:rPr>
              <a:t>as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a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whole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can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be </a:t>
            </a:r>
            <a:r>
              <a:rPr sz="1150" spc="105" dirty="0">
                <a:latin typeface="Trebuchet MS"/>
                <a:cs typeface="Trebuchet MS"/>
              </a:rPr>
              <a:t>impacted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by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various </a:t>
            </a:r>
            <a:r>
              <a:rPr sz="1150" spc="95" dirty="0">
                <a:latin typeface="Trebuchet MS"/>
                <a:cs typeface="Trebuchet MS"/>
              </a:rPr>
              <a:t>issues.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For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example,</a:t>
            </a:r>
            <a:endParaRPr sz="1150">
              <a:latin typeface="Trebuchet MS"/>
              <a:cs typeface="Trebuchet MS"/>
            </a:endParaRPr>
          </a:p>
          <a:p>
            <a:pPr marL="43815" marR="33655" indent="38100" algn="just">
              <a:lnSpc>
                <a:spcPct val="90500"/>
              </a:lnSpc>
              <a:spcBef>
                <a:spcPts val="10"/>
              </a:spcBef>
            </a:pPr>
            <a:r>
              <a:rPr sz="1150" spc="105" dirty="0">
                <a:latin typeface="Trebuchet MS"/>
                <a:cs typeface="Trebuchet MS"/>
              </a:rPr>
              <a:t>environmental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problems </a:t>
            </a:r>
            <a:r>
              <a:rPr sz="1150" dirty="0">
                <a:latin typeface="Trebuchet MS"/>
                <a:cs typeface="Trebuchet MS"/>
              </a:rPr>
              <a:t>like</a:t>
            </a:r>
            <a:r>
              <a:rPr sz="1150" spc="185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pollution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or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climate </a:t>
            </a:r>
            <a:r>
              <a:rPr sz="1150" spc="120" dirty="0">
                <a:latin typeface="Trebuchet MS"/>
                <a:cs typeface="Trebuchet MS"/>
              </a:rPr>
              <a:t>change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affect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everyone’s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230"/>
              </a:lnSpc>
            </a:pPr>
            <a:r>
              <a:rPr sz="1150" spc="85" dirty="0">
                <a:latin typeface="Trebuchet MS"/>
                <a:cs typeface="Trebuchet MS"/>
              </a:rPr>
              <a:t>health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 </a:t>
            </a:r>
            <a:r>
              <a:rPr sz="1150" spc="40" dirty="0">
                <a:latin typeface="Trebuchet MS"/>
                <a:cs typeface="Trebuchet MS"/>
              </a:rPr>
              <a:t>future.</a:t>
            </a:r>
            <a:endParaRPr sz="1150">
              <a:latin typeface="Trebuchet MS"/>
              <a:cs typeface="Trebuchet MS"/>
            </a:endParaRPr>
          </a:p>
          <a:p>
            <a:pPr marL="43815" marR="33655" algn="ctr">
              <a:lnSpc>
                <a:spcPct val="91500"/>
              </a:lnSpc>
              <a:spcBef>
                <a:spcPts val="65"/>
              </a:spcBef>
            </a:pPr>
            <a:r>
              <a:rPr sz="1150" spc="114" dirty="0">
                <a:latin typeface="Trebuchet MS"/>
                <a:cs typeface="Trebuchet MS"/>
              </a:rPr>
              <a:t>Economic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struggles,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such </a:t>
            </a:r>
            <a:r>
              <a:rPr sz="1150" spc="135" dirty="0">
                <a:latin typeface="Trebuchet MS"/>
                <a:cs typeface="Trebuchet MS"/>
              </a:rPr>
              <a:t>as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unemployment </a:t>
            </a:r>
            <a:r>
              <a:rPr sz="1150" spc="40" dirty="0">
                <a:latin typeface="Trebuchet MS"/>
                <a:cs typeface="Trebuchet MS"/>
              </a:rPr>
              <a:t>or </a:t>
            </a:r>
            <a:r>
              <a:rPr sz="1150" spc="55" dirty="0">
                <a:latin typeface="Trebuchet MS"/>
                <a:cs typeface="Trebuchet MS"/>
              </a:rPr>
              <a:t>inflation,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can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make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-20" dirty="0">
                <a:latin typeface="Trebuchet MS"/>
                <a:cs typeface="Trebuchet MS"/>
              </a:rPr>
              <a:t>life </a:t>
            </a:r>
            <a:r>
              <a:rPr sz="1150" spc="90" dirty="0">
                <a:latin typeface="Trebuchet MS"/>
                <a:cs typeface="Trebuchet MS"/>
              </a:rPr>
              <a:t>harder</a:t>
            </a:r>
            <a:r>
              <a:rPr sz="1150" spc="100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for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families</a:t>
            </a:r>
            <a:r>
              <a:rPr sz="1150" spc="10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and </a:t>
            </a:r>
            <a:r>
              <a:rPr sz="1150" spc="105" dirty="0">
                <a:latin typeface="Trebuchet MS"/>
                <a:cs typeface="Trebuchet MS"/>
              </a:rPr>
              <a:t>businesses.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Social </a:t>
            </a:r>
            <a:r>
              <a:rPr sz="1150" spc="90" dirty="0">
                <a:latin typeface="Trebuchet MS"/>
                <a:cs typeface="Trebuchet MS"/>
              </a:rPr>
              <a:t>challenges,</a:t>
            </a:r>
            <a:r>
              <a:rPr sz="1150" spc="18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including </a:t>
            </a:r>
            <a:r>
              <a:rPr sz="1150" spc="80" dirty="0">
                <a:latin typeface="Trebuchet MS"/>
                <a:cs typeface="Trebuchet MS"/>
              </a:rPr>
              <a:t>inequality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or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lack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of </a:t>
            </a:r>
            <a:r>
              <a:rPr sz="1150" spc="85" dirty="0">
                <a:latin typeface="Trebuchet MS"/>
                <a:cs typeface="Trebuchet MS"/>
              </a:rPr>
              <a:t>education,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shape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280"/>
              </a:lnSpc>
            </a:pPr>
            <a:r>
              <a:rPr sz="1150" spc="95" dirty="0">
                <a:latin typeface="Trebuchet MS"/>
                <a:cs typeface="Trebuchet MS"/>
              </a:rPr>
              <a:t>communities.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21510" y="1380614"/>
            <a:ext cx="2212975" cy="4230370"/>
            <a:chOff x="3121510" y="1380614"/>
            <a:chExt cx="2212975" cy="4230370"/>
          </a:xfrm>
        </p:grpSpPr>
        <p:sp>
          <p:nvSpPr>
            <p:cNvPr id="14" name="object 14"/>
            <p:cNvSpPr/>
            <p:nvPr/>
          </p:nvSpPr>
          <p:spPr>
            <a:xfrm>
              <a:off x="3121510" y="1787365"/>
              <a:ext cx="2212975" cy="3823970"/>
            </a:xfrm>
            <a:custGeom>
              <a:avLst/>
              <a:gdLst/>
              <a:ahLst/>
              <a:cxnLst/>
              <a:rect l="l" t="t" r="r" b="b"/>
              <a:pathLst>
                <a:path w="2212975" h="3823970">
                  <a:moveTo>
                    <a:pt x="221272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12728" y="0"/>
                  </a:lnTo>
                  <a:lnTo>
                    <a:pt x="221272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21112" y="1380616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511" y="406755"/>
                  </a:moveTo>
                  <a:lnTo>
                    <a:pt x="811555" y="366890"/>
                  </a:lnTo>
                  <a:lnTo>
                    <a:pt x="805688" y="327406"/>
                  </a:lnTo>
                  <a:lnTo>
                    <a:pt x="795997" y="288683"/>
                  </a:lnTo>
                  <a:lnTo>
                    <a:pt x="782548" y="251104"/>
                  </a:lnTo>
                  <a:lnTo>
                    <a:pt x="765479" y="215011"/>
                  </a:lnTo>
                  <a:lnTo>
                    <a:pt x="744956" y="180771"/>
                  </a:lnTo>
                  <a:lnTo>
                    <a:pt x="721182" y="148717"/>
                  </a:lnTo>
                  <a:lnTo>
                    <a:pt x="694372" y="119138"/>
                  </a:lnTo>
                  <a:lnTo>
                    <a:pt x="664794" y="92329"/>
                  </a:lnTo>
                  <a:lnTo>
                    <a:pt x="632739" y="68554"/>
                  </a:lnTo>
                  <a:lnTo>
                    <a:pt x="598500" y="48031"/>
                  </a:lnTo>
                  <a:lnTo>
                    <a:pt x="562406" y="30962"/>
                  </a:lnTo>
                  <a:lnTo>
                    <a:pt x="524827" y="17513"/>
                  </a:lnTo>
                  <a:lnTo>
                    <a:pt x="486105" y="7823"/>
                  </a:lnTo>
                  <a:lnTo>
                    <a:pt x="446620" y="1968"/>
                  </a:lnTo>
                  <a:lnTo>
                    <a:pt x="406755" y="0"/>
                  </a:lnTo>
                  <a:lnTo>
                    <a:pt x="396773" y="127"/>
                  </a:lnTo>
                  <a:lnTo>
                    <a:pt x="356958" y="3060"/>
                  </a:lnTo>
                  <a:lnTo>
                    <a:pt x="317639" y="9893"/>
                  </a:lnTo>
                  <a:lnTo>
                    <a:pt x="279158" y="20535"/>
                  </a:lnTo>
                  <a:lnTo>
                    <a:pt x="241922" y="34899"/>
                  </a:lnTo>
                  <a:lnTo>
                    <a:pt x="206260" y="52844"/>
                  </a:lnTo>
                  <a:lnTo>
                    <a:pt x="172542" y="74206"/>
                  </a:lnTo>
                  <a:lnTo>
                    <a:pt x="141071" y="98755"/>
                  </a:lnTo>
                  <a:lnTo>
                    <a:pt x="112166" y="126288"/>
                  </a:lnTo>
                  <a:lnTo>
                    <a:pt x="86093" y="156514"/>
                  </a:lnTo>
                  <a:lnTo>
                    <a:pt x="63106" y="189141"/>
                  </a:lnTo>
                  <a:lnTo>
                    <a:pt x="43434" y="223875"/>
                  </a:lnTo>
                  <a:lnTo>
                    <a:pt x="27254" y="260375"/>
                  </a:lnTo>
                  <a:lnTo>
                    <a:pt x="14732" y="298272"/>
                  </a:lnTo>
                  <a:lnTo>
                    <a:pt x="5994" y="337223"/>
                  </a:lnTo>
                  <a:lnTo>
                    <a:pt x="1104" y="376834"/>
                  </a:lnTo>
                  <a:lnTo>
                    <a:pt x="0" y="406755"/>
                  </a:lnTo>
                  <a:lnTo>
                    <a:pt x="127" y="416737"/>
                  </a:lnTo>
                  <a:lnTo>
                    <a:pt x="3060" y="456552"/>
                  </a:lnTo>
                  <a:lnTo>
                    <a:pt x="9893" y="495884"/>
                  </a:lnTo>
                  <a:lnTo>
                    <a:pt x="20535" y="534352"/>
                  </a:lnTo>
                  <a:lnTo>
                    <a:pt x="34899" y="571588"/>
                  </a:lnTo>
                  <a:lnTo>
                    <a:pt x="52844" y="607250"/>
                  </a:lnTo>
                  <a:lnTo>
                    <a:pt x="74206" y="640969"/>
                  </a:lnTo>
                  <a:lnTo>
                    <a:pt x="98767" y="672439"/>
                  </a:lnTo>
                  <a:lnTo>
                    <a:pt x="126288" y="701344"/>
                  </a:lnTo>
                  <a:lnTo>
                    <a:pt x="156514" y="727417"/>
                  </a:lnTo>
                  <a:lnTo>
                    <a:pt x="189141" y="750404"/>
                  </a:lnTo>
                  <a:lnTo>
                    <a:pt x="223875" y="770077"/>
                  </a:lnTo>
                  <a:lnTo>
                    <a:pt x="260375" y="786257"/>
                  </a:lnTo>
                  <a:lnTo>
                    <a:pt x="298272" y="798779"/>
                  </a:lnTo>
                  <a:lnTo>
                    <a:pt x="337223" y="807516"/>
                  </a:lnTo>
                  <a:lnTo>
                    <a:pt x="376834" y="812406"/>
                  </a:lnTo>
                  <a:lnTo>
                    <a:pt x="406755" y="813511"/>
                  </a:lnTo>
                  <a:lnTo>
                    <a:pt x="416737" y="813384"/>
                  </a:lnTo>
                  <a:lnTo>
                    <a:pt x="456552" y="810450"/>
                  </a:lnTo>
                  <a:lnTo>
                    <a:pt x="495884" y="803617"/>
                  </a:lnTo>
                  <a:lnTo>
                    <a:pt x="534352" y="792975"/>
                  </a:lnTo>
                  <a:lnTo>
                    <a:pt x="571588" y="778611"/>
                  </a:lnTo>
                  <a:lnTo>
                    <a:pt x="607250" y="760666"/>
                  </a:lnTo>
                  <a:lnTo>
                    <a:pt x="640969" y="739305"/>
                  </a:lnTo>
                  <a:lnTo>
                    <a:pt x="672439" y="714743"/>
                  </a:lnTo>
                  <a:lnTo>
                    <a:pt x="701344" y="687222"/>
                  </a:lnTo>
                  <a:lnTo>
                    <a:pt x="727417" y="656996"/>
                  </a:lnTo>
                  <a:lnTo>
                    <a:pt x="750404" y="624370"/>
                  </a:lnTo>
                  <a:lnTo>
                    <a:pt x="770077" y="589635"/>
                  </a:lnTo>
                  <a:lnTo>
                    <a:pt x="786257" y="553135"/>
                  </a:lnTo>
                  <a:lnTo>
                    <a:pt x="798779" y="515239"/>
                  </a:lnTo>
                  <a:lnTo>
                    <a:pt x="807516" y="476288"/>
                  </a:lnTo>
                  <a:lnTo>
                    <a:pt x="812406" y="436676"/>
                  </a:lnTo>
                  <a:lnTo>
                    <a:pt x="813511" y="406755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44365" y="1632038"/>
              <a:ext cx="407034" cy="337820"/>
            </a:xfrm>
            <a:custGeom>
              <a:avLst/>
              <a:gdLst/>
              <a:ahLst/>
              <a:cxnLst/>
              <a:rect l="l" t="t" r="r" b="b"/>
              <a:pathLst>
                <a:path w="407035" h="337819">
                  <a:moveTo>
                    <a:pt x="83083" y="24155"/>
                  </a:moveTo>
                  <a:lnTo>
                    <a:pt x="81191" y="14757"/>
                  </a:lnTo>
                  <a:lnTo>
                    <a:pt x="76009" y="7073"/>
                  </a:lnTo>
                  <a:lnTo>
                    <a:pt x="68338" y="1905"/>
                  </a:lnTo>
                  <a:lnTo>
                    <a:pt x="58940" y="0"/>
                  </a:lnTo>
                  <a:lnTo>
                    <a:pt x="49542" y="1905"/>
                  </a:lnTo>
                  <a:lnTo>
                    <a:pt x="41859" y="7073"/>
                  </a:lnTo>
                  <a:lnTo>
                    <a:pt x="36690" y="14757"/>
                  </a:lnTo>
                  <a:lnTo>
                    <a:pt x="34785" y="24155"/>
                  </a:lnTo>
                  <a:lnTo>
                    <a:pt x="36690" y="33553"/>
                  </a:lnTo>
                  <a:lnTo>
                    <a:pt x="41859" y="41236"/>
                  </a:lnTo>
                  <a:lnTo>
                    <a:pt x="49542" y="46405"/>
                  </a:lnTo>
                  <a:lnTo>
                    <a:pt x="58940" y="48310"/>
                  </a:lnTo>
                  <a:lnTo>
                    <a:pt x="68338" y="46405"/>
                  </a:lnTo>
                  <a:lnTo>
                    <a:pt x="76009" y="41236"/>
                  </a:lnTo>
                  <a:lnTo>
                    <a:pt x="81191" y="33553"/>
                  </a:lnTo>
                  <a:lnTo>
                    <a:pt x="83083" y="24155"/>
                  </a:lnTo>
                  <a:close/>
                </a:path>
                <a:path w="407035" h="337819">
                  <a:moveTo>
                    <a:pt x="179501" y="24155"/>
                  </a:moveTo>
                  <a:lnTo>
                    <a:pt x="177596" y="14757"/>
                  </a:lnTo>
                  <a:lnTo>
                    <a:pt x="172427" y="7073"/>
                  </a:lnTo>
                  <a:lnTo>
                    <a:pt x="164744" y="1905"/>
                  </a:lnTo>
                  <a:lnTo>
                    <a:pt x="155346" y="0"/>
                  </a:lnTo>
                  <a:lnTo>
                    <a:pt x="145948" y="1905"/>
                  </a:lnTo>
                  <a:lnTo>
                    <a:pt x="138264" y="7073"/>
                  </a:lnTo>
                  <a:lnTo>
                    <a:pt x="133096" y="14757"/>
                  </a:lnTo>
                  <a:lnTo>
                    <a:pt x="131191" y="24155"/>
                  </a:lnTo>
                  <a:lnTo>
                    <a:pt x="133096" y="33553"/>
                  </a:lnTo>
                  <a:lnTo>
                    <a:pt x="138264" y="41236"/>
                  </a:lnTo>
                  <a:lnTo>
                    <a:pt x="145948" y="46405"/>
                  </a:lnTo>
                  <a:lnTo>
                    <a:pt x="155346" y="48310"/>
                  </a:lnTo>
                  <a:lnTo>
                    <a:pt x="164744" y="46405"/>
                  </a:lnTo>
                  <a:lnTo>
                    <a:pt x="172427" y="41236"/>
                  </a:lnTo>
                  <a:lnTo>
                    <a:pt x="177596" y="33553"/>
                  </a:lnTo>
                  <a:lnTo>
                    <a:pt x="179501" y="24155"/>
                  </a:lnTo>
                  <a:close/>
                </a:path>
                <a:path w="407035" h="337819">
                  <a:moveTo>
                    <a:pt x="276237" y="24155"/>
                  </a:moveTo>
                  <a:lnTo>
                    <a:pt x="274345" y="14757"/>
                  </a:lnTo>
                  <a:lnTo>
                    <a:pt x="269163" y="7073"/>
                  </a:lnTo>
                  <a:lnTo>
                    <a:pt x="261493" y="1905"/>
                  </a:lnTo>
                  <a:lnTo>
                    <a:pt x="252095" y="0"/>
                  </a:lnTo>
                  <a:lnTo>
                    <a:pt x="242697" y="1905"/>
                  </a:lnTo>
                  <a:lnTo>
                    <a:pt x="235013" y="7073"/>
                  </a:lnTo>
                  <a:lnTo>
                    <a:pt x="229844" y="14757"/>
                  </a:lnTo>
                  <a:lnTo>
                    <a:pt x="227939" y="24155"/>
                  </a:lnTo>
                  <a:lnTo>
                    <a:pt x="229844" y="33553"/>
                  </a:lnTo>
                  <a:lnTo>
                    <a:pt x="235013" y="41236"/>
                  </a:lnTo>
                  <a:lnTo>
                    <a:pt x="242697" y="46405"/>
                  </a:lnTo>
                  <a:lnTo>
                    <a:pt x="252095" y="48310"/>
                  </a:lnTo>
                  <a:lnTo>
                    <a:pt x="261493" y="46405"/>
                  </a:lnTo>
                  <a:lnTo>
                    <a:pt x="269163" y="41236"/>
                  </a:lnTo>
                  <a:lnTo>
                    <a:pt x="274345" y="33553"/>
                  </a:lnTo>
                  <a:lnTo>
                    <a:pt x="276237" y="24155"/>
                  </a:lnTo>
                  <a:close/>
                </a:path>
                <a:path w="407035" h="337819">
                  <a:moveTo>
                    <a:pt x="307492" y="132448"/>
                  </a:moveTo>
                  <a:lnTo>
                    <a:pt x="296481" y="82943"/>
                  </a:lnTo>
                  <a:lnTo>
                    <a:pt x="296418" y="82651"/>
                  </a:lnTo>
                  <a:lnTo>
                    <a:pt x="296303" y="82118"/>
                  </a:lnTo>
                  <a:lnTo>
                    <a:pt x="294068" y="72072"/>
                  </a:lnTo>
                  <a:lnTo>
                    <a:pt x="251993" y="53136"/>
                  </a:lnTo>
                  <a:lnTo>
                    <a:pt x="242163" y="53949"/>
                  </a:lnTo>
                  <a:lnTo>
                    <a:pt x="203835" y="100368"/>
                  </a:lnTo>
                  <a:lnTo>
                    <a:pt x="199936" y="82943"/>
                  </a:lnTo>
                  <a:lnTo>
                    <a:pt x="199872" y="82651"/>
                  </a:lnTo>
                  <a:lnTo>
                    <a:pt x="199758" y="82118"/>
                  </a:lnTo>
                  <a:lnTo>
                    <a:pt x="197510" y="72072"/>
                  </a:lnTo>
                  <a:lnTo>
                    <a:pt x="159753" y="53479"/>
                  </a:lnTo>
                  <a:lnTo>
                    <a:pt x="144602" y="54305"/>
                  </a:lnTo>
                  <a:lnTo>
                    <a:pt x="130416" y="58635"/>
                  </a:lnTo>
                  <a:lnTo>
                    <a:pt x="130251" y="58635"/>
                  </a:lnTo>
                  <a:lnTo>
                    <a:pt x="116890" y="66662"/>
                  </a:lnTo>
                  <a:lnTo>
                    <a:pt x="115265" y="68008"/>
                  </a:lnTo>
                  <a:lnTo>
                    <a:pt x="114084" y="69926"/>
                  </a:lnTo>
                  <a:lnTo>
                    <a:pt x="113614" y="72072"/>
                  </a:lnTo>
                  <a:lnTo>
                    <a:pt x="107238" y="99466"/>
                  </a:lnTo>
                  <a:lnTo>
                    <a:pt x="103390" y="82651"/>
                  </a:lnTo>
                  <a:lnTo>
                    <a:pt x="103263" y="82118"/>
                  </a:lnTo>
                  <a:lnTo>
                    <a:pt x="100469" y="69926"/>
                  </a:lnTo>
                  <a:lnTo>
                    <a:pt x="58788" y="53136"/>
                  </a:lnTo>
                  <a:lnTo>
                    <a:pt x="48958" y="53949"/>
                  </a:lnTo>
                  <a:lnTo>
                    <a:pt x="1358" y="142201"/>
                  </a:lnTo>
                  <a:lnTo>
                    <a:pt x="0" y="147548"/>
                  </a:lnTo>
                  <a:lnTo>
                    <a:pt x="419" y="148336"/>
                  </a:lnTo>
                  <a:lnTo>
                    <a:pt x="3251" y="153098"/>
                  </a:lnTo>
                  <a:lnTo>
                    <a:pt x="8648" y="154482"/>
                  </a:lnTo>
                  <a:lnTo>
                    <a:pt x="15506" y="154482"/>
                  </a:lnTo>
                  <a:lnTo>
                    <a:pt x="17259" y="153098"/>
                  </a:lnTo>
                  <a:lnTo>
                    <a:pt x="19329" y="151396"/>
                  </a:lnTo>
                  <a:lnTo>
                    <a:pt x="20294" y="146989"/>
                  </a:lnTo>
                  <a:lnTo>
                    <a:pt x="34785" y="82118"/>
                  </a:lnTo>
                  <a:lnTo>
                    <a:pt x="34785" y="116420"/>
                  </a:lnTo>
                  <a:lnTo>
                    <a:pt x="20294" y="188379"/>
                  </a:lnTo>
                  <a:lnTo>
                    <a:pt x="34785" y="188379"/>
                  </a:lnTo>
                  <a:lnTo>
                    <a:pt x="34785" y="260299"/>
                  </a:lnTo>
                  <a:lnTo>
                    <a:pt x="54102" y="240982"/>
                  </a:lnTo>
                  <a:lnTo>
                    <a:pt x="54102" y="188379"/>
                  </a:lnTo>
                  <a:lnTo>
                    <a:pt x="63766" y="188379"/>
                  </a:lnTo>
                  <a:lnTo>
                    <a:pt x="63766" y="231317"/>
                  </a:lnTo>
                  <a:lnTo>
                    <a:pt x="83083" y="211899"/>
                  </a:lnTo>
                  <a:lnTo>
                    <a:pt x="83083" y="188379"/>
                  </a:lnTo>
                  <a:lnTo>
                    <a:pt x="97586" y="188379"/>
                  </a:lnTo>
                  <a:lnTo>
                    <a:pt x="83083" y="116420"/>
                  </a:lnTo>
                  <a:lnTo>
                    <a:pt x="83083" y="82651"/>
                  </a:lnTo>
                  <a:lnTo>
                    <a:pt x="83146" y="82943"/>
                  </a:lnTo>
                  <a:lnTo>
                    <a:pt x="97586" y="145732"/>
                  </a:lnTo>
                  <a:lnTo>
                    <a:pt x="97688" y="146989"/>
                  </a:lnTo>
                  <a:lnTo>
                    <a:pt x="97802" y="148336"/>
                  </a:lnTo>
                  <a:lnTo>
                    <a:pt x="97853" y="148958"/>
                  </a:lnTo>
                  <a:lnTo>
                    <a:pt x="98005" y="150749"/>
                  </a:lnTo>
                  <a:lnTo>
                    <a:pt x="102082" y="154482"/>
                  </a:lnTo>
                  <a:lnTo>
                    <a:pt x="111836" y="154482"/>
                  </a:lnTo>
                  <a:lnTo>
                    <a:pt x="115646" y="151396"/>
                  </a:lnTo>
                  <a:lnTo>
                    <a:pt x="116611" y="146989"/>
                  </a:lnTo>
                  <a:lnTo>
                    <a:pt x="116890" y="144907"/>
                  </a:lnTo>
                  <a:lnTo>
                    <a:pt x="127241" y="99466"/>
                  </a:lnTo>
                  <a:lnTo>
                    <a:pt x="131000" y="82943"/>
                  </a:lnTo>
                  <a:lnTo>
                    <a:pt x="131000" y="163944"/>
                  </a:lnTo>
                  <a:lnTo>
                    <a:pt x="140423" y="154482"/>
                  </a:lnTo>
                  <a:lnTo>
                    <a:pt x="141846" y="153098"/>
                  </a:lnTo>
                  <a:lnTo>
                    <a:pt x="148107" y="148958"/>
                  </a:lnTo>
                  <a:lnTo>
                    <a:pt x="155333" y="147548"/>
                  </a:lnTo>
                  <a:lnTo>
                    <a:pt x="162598" y="148958"/>
                  </a:lnTo>
                  <a:lnTo>
                    <a:pt x="168846" y="153098"/>
                  </a:lnTo>
                  <a:lnTo>
                    <a:pt x="170319" y="154482"/>
                  </a:lnTo>
                  <a:lnTo>
                    <a:pt x="179692" y="163512"/>
                  </a:lnTo>
                  <a:lnTo>
                    <a:pt x="179692" y="147548"/>
                  </a:lnTo>
                  <a:lnTo>
                    <a:pt x="179692" y="83007"/>
                  </a:lnTo>
                  <a:lnTo>
                    <a:pt x="195160" y="151396"/>
                  </a:lnTo>
                  <a:lnTo>
                    <a:pt x="195021" y="151396"/>
                  </a:lnTo>
                  <a:lnTo>
                    <a:pt x="198970" y="154482"/>
                  </a:lnTo>
                  <a:lnTo>
                    <a:pt x="208470" y="154482"/>
                  </a:lnTo>
                  <a:lnTo>
                    <a:pt x="212293" y="151396"/>
                  </a:lnTo>
                  <a:lnTo>
                    <a:pt x="213258" y="146989"/>
                  </a:lnTo>
                  <a:lnTo>
                    <a:pt x="223812" y="100368"/>
                  </a:lnTo>
                  <a:lnTo>
                    <a:pt x="227749" y="82943"/>
                  </a:lnTo>
                  <a:lnTo>
                    <a:pt x="227749" y="211899"/>
                  </a:lnTo>
                  <a:lnTo>
                    <a:pt x="247065" y="192582"/>
                  </a:lnTo>
                  <a:lnTo>
                    <a:pt x="247065" y="159397"/>
                  </a:lnTo>
                  <a:lnTo>
                    <a:pt x="256730" y="159397"/>
                  </a:lnTo>
                  <a:lnTo>
                    <a:pt x="256730" y="183108"/>
                  </a:lnTo>
                  <a:lnTo>
                    <a:pt x="276059" y="163791"/>
                  </a:lnTo>
                  <a:lnTo>
                    <a:pt x="276059" y="159397"/>
                  </a:lnTo>
                  <a:lnTo>
                    <a:pt x="276059" y="83007"/>
                  </a:lnTo>
                  <a:lnTo>
                    <a:pt x="291261" y="148336"/>
                  </a:lnTo>
                  <a:lnTo>
                    <a:pt x="291604" y="148336"/>
                  </a:lnTo>
                  <a:lnTo>
                    <a:pt x="307492" y="132448"/>
                  </a:lnTo>
                  <a:close/>
                </a:path>
                <a:path w="407035" h="337819">
                  <a:moveTo>
                    <a:pt x="406717" y="80911"/>
                  </a:moveTo>
                  <a:lnTo>
                    <a:pt x="329425" y="80911"/>
                  </a:lnTo>
                  <a:lnTo>
                    <a:pt x="357924" y="109410"/>
                  </a:lnTo>
                  <a:lnTo>
                    <a:pt x="227990" y="239344"/>
                  </a:lnTo>
                  <a:lnTo>
                    <a:pt x="155536" y="166890"/>
                  </a:lnTo>
                  <a:lnTo>
                    <a:pt x="5321" y="317106"/>
                  </a:lnTo>
                  <a:lnTo>
                    <a:pt x="25615" y="337400"/>
                  </a:lnTo>
                  <a:lnTo>
                    <a:pt x="155536" y="207467"/>
                  </a:lnTo>
                  <a:lnTo>
                    <a:pt x="227990" y="279908"/>
                  </a:lnTo>
                  <a:lnTo>
                    <a:pt x="329425" y="178473"/>
                  </a:lnTo>
                  <a:lnTo>
                    <a:pt x="378206" y="129692"/>
                  </a:lnTo>
                  <a:lnTo>
                    <a:pt x="406717" y="158191"/>
                  </a:lnTo>
                  <a:lnTo>
                    <a:pt x="406717" y="80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92194" y="2254632"/>
            <a:ext cx="2066289" cy="31546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89560" marR="280035" indent="-1905" algn="ctr">
              <a:lnSpc>
                <a:spcPts val="1730"/>
              </a:lnSpc>
              <a:spcBef>
                <a:spcPts val="250"/>
              </a:spcBef>
            </a:pPr>
            <a:r>
              <a:rPr sz="1500" b="1" spc="225" dirty="0">
                <a:solidFill>
                  <a:srgbClr val="F16629"/>
                </a:solidFill>
                <a:latin typeface="Trebuchet MS"/>
                <a:cs typeface="Trebuchet MS"/>
              </a:rPr>
              <a:t>Impact</a:t>
            </a:r>
            <a:r>
              <a:rPr sz="1500" b="1" spc="13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500" b="1" spc="180" dirty="0">
                <a:solidFill>
                  <a:srgbClr val="F16629"/>
                </a:solidFill>
                <a:latin typeface="Trebuchet MS"/>
                <a:cs typeface="Trebuchet MS"/>
              </a:rPr>
              <a:t>on </a:t>
            </a:r>
            <a:r>
              <a:rPr sz="1500" b="1" spc="204" dirty="0">
                <a:solidFill>
                  <a:srgbClr val="F16629"/>
                </a:solidFill>
                <a:latin typeface="Trebuchet MS"/>
                <a:cs typeface="Trebuchet MS"/>
              </a:rPr>
              <a:t>Stakeholders</a:t>
            </a:r>
            <a:endParaRPr sz="1500">
              <a:latin typeface="Trebuchet MS"/>
              <a:cs typeface="Trebuchet MS"/>
            </a:endParaRPr>
          </a:p>
          <a:p>
            <a:pPr marL="175260" marR="168275" indent="2540" algn="ctr">
              <a:lnSpc>
                <a:spcPts val="1280"/>
              </a:lnSpc>
              <a:spcBef>
                <a:spcPts val="745"/>
              </a:spcBef>
            </a:pPr>
            <a:r>
              <a:rPr sz="1150" spc="90" dirty="0">
                <a:latin typeface="Trebuchet MS"/>
                <a:cs typeface="Trebuchet MS"/>
              </a:rPr>
              <a:t>The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negative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impacts </a:t>
            </a:r>
            <a:r>
              <a:rPr sz="1150" spc="120" dirty="0">
                <a:latin typeface="Trebuchet MS"/>
                <a:cs typeface="Trebuchet MS"/>
              </a:rPr>
              <a:t>vary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based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on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the </a:t>
            </a:r>
            <a:r>
              <a:rPr sz="1150" spc="90" dirty="0">
                <a:latin typeface="Trebuchet MS"/>
                <a:cs typeface="Trebuchet MS"/>
              </a:rPr>
              <a:t>problem: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Individuals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– </a:t>
            </a:r>
            <a:r>
              <a:rPr sz="1150" spc="75" dirty="0">
                <a:latin typeface="Trebuchet MS"/>
                <a:cs typeface="Trebuchet MS"/>
              </a:rPr>
              <a:t>Suffer</a:t>
            </a:r>
            <a:r>
              <a:rPr sz="1150" spc="100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emotionally,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145"/>
              </a:lnSpc>
            </a:pPr>
            <a:r>
              <a:rPr sz="1150" spc="90" dirty="0">
                <a:latin typeface="Trebuchet MS"/>
                <a:cs typeface="Trebuchet MS"/>
              </a:rPr>
              <a:t>physically,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or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financially.</a:t>
            </a:r>
            <a:endParaRPr sz="1150">
              <a:latin typeface="Trebuchet MS"/>
              <a:cs typeface="Trebuchet MS"/>
            </a:endParaRPr>
          </a:p>
          <a:p>
            <a:pPr marL="31750" marR="24130" algn="ctr">
              <a:lnSpc>
                <a:spcPct val="91900"/>
              </a:lnSpc>
              <a:spcBef>
                <a:spcPts val="60"/>
              </a:spcBef>
            </a:pPr>
            <a:r>
              <a:rPr sz="1150" spc="110" dirty="0">
                <a:latin typeface="Trebuchet MS"/>
                <a:cs typeface="Trebuchet MS"/>
              </a:rPr>
              <a:t>Example: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Poor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healthcare </a:t>
            </a:r>
            <a:r>
              <a:rPr sz="1150" spc="100" dirty="0">
                <a:latin typeface="Trebuchet MS"/>
                <a:cs typeface="Trebuchet MS"/>
              </a:rPr>
              <a:t>leads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increased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illness </a:t>
            </a:r>
            <a:r>
              <a:rPr sz="1150" spc="114" dirty="0">
                <a:latin typeface="Trebuchet MS"/>
                <a:cs typeface="Trebuchet MS"/>
              </a:rPr>
              <a:t>and </a:t>
            </a:r>
            <a:r>
              <a:rPr sz="1150" spc="65" dirty="0">
                <a:latin typeface="Trebuchet MS"/>
                <a:cs typeface="Trebuchet MS"/>
              </a:rPr>
              <a:t>suffering.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Businesses </a:t>
            </a:r>
            <a:r>
              <a:rPr sz="1150" spc="80" dirty="0">
                <a:latin typeface="Trebuchet MS"/>
                <a:cs typeface="Trebuchet MS"/>
              </a:rPr>
              <a:t>&amp;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Organizations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45" dirty="0">
                <a:latin typeface="Trebuchet MS"/>
                <a:cs typeface="Trebuchet MS"/>
              </a:rPr>
              <a:t>–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Face </a:t>
            </a:r>
            <a:r>
              <a:rPr sz="1150" spc="114" dirty="0">
                <a:latin typeface="Trebuchet MS"/>
                <a:cs typeface="Trebuchet MS"/>
              </a:rPr>
              <a:t>losses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or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operational </a:t>
            </a:r>
            <a:r>
              <a:rPr sz="1150" spc="50" dirty="0">
                <a:latin typeface="Trebuchet MS"/>
                <a:cs typeface="Trebuchet MS"/>
              </a:rPr>
              <a:t>difficulties.</a:t>
            </a:r>
            <a:r>
              <a:rPr sz="1150" spc="195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Example:</a:t>
            </a:r>
            <a:endParaRPr sz="1150">
              <a:latin typeface="Trebuchet MS"/>
              <a:cs typeface="Trebuchet MS"/>
            </a:endParaRPr>
          </a:p>
          <a:p>
            <a:pPr marL="28575" marR="20955" algn="ctr">
              <a:lnSpc>
                <a:spcPts val="1280"/>
              </a:lnSpc>
              <a:spcBef>
                <a:spcPts val="30"/>
              </a:spcBef>
            </a:pPr>
            <a:r>
              <a:rPr sz="1150" spc="114" dirty="0">
                <a:latin typeface="Trebuchet MS"/>
                <a:cs typeface="Trebuchet MS"/>
              </a:rPr>
              <a:t>Small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businesses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struggle </a:t>
            </a:r>
            <a:r>
              <a:rPr sz="1150" spc="100" dirty="0">
                <a:latin typeface="Trebuchet MS"/>
                <a:cs typeface="Trebuchet MS"/>
              </a:rPr>
              <a:t>due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economic</a:t>
            </a:r>
            <a:endParaRPr sz="1150">
              <a:latin typeface="Trebuchet MS"/>
              <a:cs typeface="Trebuchet MS"/>
            </a:endParaRPr>
          </a:p>
          <a:p>
            <a:pPr marL="12700" marR="5080" indent="80010">
              <a:lnSpc>
                <a:spcPts val="1220"/>
              </a:lnSpc>
              <a:spcBef>
                <a:spcPts val="50"/>
              </a:spcBef>
            </a:pPr>
            <a:r>
              <a:rPr sz="1150" spc="85" dirty="0">
                <a:latin typeface="Trebuchet MS"/>
                <a:cs typeface="Trebuchet MS"/>
              </a:rPr>
              <a:t>downturns.</a:t>
            </a:r>
            <a:r>
              <a:rPr sz="1150" spc="190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Government </a:t>
            </a:r>
            <a:r>
              <a:rPr sz="1150" spc="80" dirty="0">
                <a:latin typeface="Trebuchet MS"/>
                <a:cs typeface="Trebuchet MS"/>
              </a:rPr>
              <a:t>&amp;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Policymakers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145" dirty="0">
                <a:latin typeface="Trebuchet MS"/>
                <a:cs typeface="Trebuchet MS"/>
              </a:rPr>
              <a:t>–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Pressure</a:t>
            </a:r>
            <a:endParaRPr sz="1150">
              <a:latin typeface="Trebuchet MS"/>
              <a:cs typeface="Trebuchet MS"/>
            </a:endParaRPr>
          </a:p>
          <a:p>
            <a:pPr marL="1003935">
              <a:lnSpc>
                <a:spcPts val="1265"/>
              </a:lnSpc>
            </a:pPr>
            <a:r>
              <a:rPr sz="1150" spc="-50" dirty="0">
                <a:latin typeface="Trebuchet MS"/>
                <a:cs typeface="Trebuchet MS"/>
              </a:rPr>
              <a:t>t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83049" y="1380614"/>
            <a:ext cx="2212975" cy="4230370"/>
            <a:chOff x="5383049" y="1380614"/>
            <a:chExt cx="2212975" cy="4230370"/>
          </a:xfrm>
        </p:grpSpPr>
        <p:sp>
          <p:nvSpPr>
            <p:cNvPr id="19" name="object 19"/>
            <p:cNvSpPr/>
            <p:nvPr/>
          </p:nvSpPr>
          <p:spPr>
            <a:xfrm>
              <a:off x="5383049" y="1787365"/>
              <a:ext cx="2212975" cy="3823970"/>
            </a:xfrm>
            <a:custGeom>
              <a:avLst/>
              <a:gdLst/>
              <a:ahLst/>
              <a:cxnLst/>
              <a:rect l="l" t="t" r="r" b="b"/>
              <a:pathLst>
                <a:path w="2212975" h="3823970">
                  <a:moveTo>
                    <a:pt x="221272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12728" y="0"/>
                  </a:lnTo>
                  <a:lnTo>
                    <a:pt x="221272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2662" y="1380614"/>
              <a:ext cx="813503" cy="81350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480554" y="2254632"/>
            <a:ext cx="2009775" cy="31546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605155" marR="593090" indent="1270" algn="ctr">
              <a:lnSpc>
                <a:spcPts val="1730"/>
              </a:lnSpc>
              <a:spcBef>
                <a:spcPts val="250"/>
              </a:spcBef>
            </a:pPr>
            <a:r>
              <a:rPr sz="1500" b="1" spc="185" dirty="0">
                <a:solidFill>
                  <a:srgbClr val="F16629"/>
                </a:solidFill>
                <a:latin typeface="Trebuchet MS"/>
                <a:cs typeface="Trebuchet MS"/>
              </a:rPr>
              <a:t>Root </a:t>
            </a:r>
            <a:r>
              <a:rPr sz="1500" b="1" spc="240" dirty="0">
                <a:solidFill>
                  <a:srgbClr val="F16629"/>
                </a:solidFill>
                <a:latin typeface="Trebuchet MS"/>
                <a:cs typeface="Trebuchet MS"/>
              </a:rPr>
              <a:t>Causes</a:t>
            </a:r>
            <a:endParaRPr sz="1500">
              <a:latin typeface="Trebuchet MS"/>
              <a:cs typeface="Trebuchet MS"/>
            </a:endParaRPr>
          </a:p>
          <a:p>
            <a:pPr marL="12700" marR="5080" indent="5080" algn="ctr">
              <a:lnSpc>
                <a:spcPct val="92300"/>
              </a:lnSpc>
              <a:spcBef>
                <a:spcPts val="725"/>
              </a:spcBef>
            </a:pPr>
            <a:r>
              <a:rPr sz="1150" spc="160" dirty="0">
                <a:latin typeface="Trebuchet MS"/>
                <a:cs typeface="Trebuchet MS"/>
              </a:rPr>
              <a:t>Some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55" dirty="0">
                <a:latin typeface="Trebuchet MS"/>
                <a:cs typeface="Trebuchet MS"/>
              </a:rPr>
              <a:t>common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factors </a:t>
            </a:r>
            <a:r>
              <a:rPr sz="1150" spc="85" dirty="0">
                <a:latin typeface="Trebuchet MS"/>
                <a:cs typeface="Trebuchet MS"/>
              </a:rPr>
              <a:t>contributing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ongoing </a:t>
            </a:r>
            <a:r>
              <a:rPr sz="1150" spc="95" dirty="0">
                <a:latin typeface="Trebuchet MS"/>
                <a:cs typeface="Trebuchet MS"/>
              </a:rPr>
              <a:t>problems: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Lack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of </a:t>
            </a:r>
            <a:r>
              <a:rPr sz="1150" spc="114" dirty="0">
                <a:latin typeface="Trebuchet MS"/>
                <a:cs typeface="Trebuchet MS"/>
              </a:rPr>
              <a:t>Resources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45" dirty="0">
                <a:latin typeface="Trebuchet MS"/>
                <a:cs typeface="Trebuchet MS"/>
              </a:rPr>
              <a:t>–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Insufficient </a:t>
            </a:r>
            <a:r>
              <a:rPr sz="1150" spc="70" dirty="0">
                <a:latin typeface="Trebuchet MS"/>
                <a:cs typeface="Trebuchet MS"/>
              </a:rPr>
              <a:t>funding,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materials,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or </a:t>
            </a:r>
            <a:r>
              <a:rPr sz="1150" spc="80" dirty="0">
                <a:latin typeface="Trebuchet MS"/>
                <a:cs typeface="Trebuchet MS"/>
              </a:rPr>
              <a:t>technology.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Systemic Issues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45" dirty="0">
                <a:latin typeface="Trebuchet MS"/>
                <a:cs typeface="Trebuchet MS"/>
              </a:rPr>
              <a:t>–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Flaws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in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policies, </a:t>
            </a:r>
            <a:r>
              <a:rPr sz="1150" spc="85" dirty="0">
                <a:latin typeface="Trebuchet MS"/>
                <a:cs typeface="Trebuchet MS"/>
              </a:rPr>
              <a:t>education,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governance, </a:t>
            </a:r>
            <a:r>
              <a:rPr sz="1150" spc="75" dirty="0">
                <a:latin typeface="Trebuchet MS"/>
                <a:cs typeface="Trebuchet MS"/>
              </a:rPr>
              <a:t>or</a:t>
            </a:r>
            <a:r>
              <a:rPr sz="1150" spc="10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infrastructure.</a:t>
            </a:r>
            <a:endParaRPr sz="1150">
              <a:latin typeface="Trebuchet MS"/>
              <a:cs typeface="Trebuchet MS"/>
            </a:endParaRPr>
          </a:p>
          <a:p>
            <a:pPr marL="1905" algn="ctr">
              <a:lnSpc>
                <a:spcPts val="1170"/>
              </a:lnSpc>
            </a:pPr>
            <a:r>
              <a:rPr sz="1150" spc="100" dirty="0">
                <a:latin typeface="Trebuchet MS"/>
                <a:cs typeface="Trebuchet MS"/>
              </a:rPr>
              <a:t>Behavioral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&amp;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Cultural</a:t>
            </a:r>
            <a:endParaRPr sz="1150">
              <a:latin typeface="Trebuchet MS"/>
              <a:cs typeface="Trebuchet MS"/>
            </a:endParaRPr>
          </a:p>
          <a:p>
            <a:pPr marL="56515" marR="48895" indent="1905" algn="ctr">
              <a:lnSpc>
                <a:spcPts val="1280"/>
              </a:lnSpc>
              <a:spcBef>
                <a:spcPts val="75"/>
              </a:spcBef>
            </a:pPr>
            <a:r>
              <a:rPr sz="1150" spc="85" dirty="0">
                <a:latin typeface="Trebuchet MS"/>
                <a:cs typeface="Trebuchet MS"/>
              </a:rPr>
              <a:t>Barriers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145" dirty="0">
                <a:latin typeface="Trebuchet MS"/>
                <a:cs typeface="Trebuchet MS"/>
              </a:rPr>
              <a:t>– </a:t>
            </a:r>
            <a:r>
              <a:rPr sz="1150" spc="105" dirty="0">
                <a:latin typeface="Trebuchet MS"/>
                <a:cs typeface="Trebuchet MS"/>
              </a:rPr>
              <a:t>Resistance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to </a:t>
            </a:r>
            <a:r>
              <a:rPr sz="1150" spc="100" dirty="0">
                <a:latin typeface="Trebuchet MS"/>
                <a:cs typeface="Trebuchet MS"/>
              </a:rPr>
              <a:t>change,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misinformation, </a:t>
            </a:r>
            <a:r>
              <a:rPr sz="1150" spc="75" dirty="0">
                <a:latin typeface="Trebuchet MS"/>
                <a:cs typeface="Trebuchet MS"/>
              </a:rPr>
              <a:t>or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societal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norms.</a:t>
            </a:r>
            <a:endParaRPr sz="1150">
              <a:latin typeface="Trebuchet MS"/>
              <a:cs typeface="Trebuchet MS"/>
            </a:endParaRPr>
          </a:p>
          <a:p>
            <a:pPr marL="219710" marR="209550" algn="ctr">
              <a:lnSpc>
                <a:spcPct val="90500"/>
              </a:lnSpc>
              <a:spcBef>
                <a:spcPts val="10"/>
              </a:spcBef>
            </a:pPr>
            <a:r>
              <a:rPr sz="1150" spc="105" dirty="0">
                <a:latin typeface="Trebuchet MS"/>
                <a:cs typeface="Trebuchet MS"/>
              </a:rPr>
              <a:t>Environmental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&amp; </a:t>
            </a:r>
            <a:r>
              <a:rPr sz="1150" spc="114" dirty="0">
                <a:latin typeface="Trebuchet MS"/>
                <a:cs typeface="Trebuchet MS"/>
              </a:rPr>
              <a:t>Economic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Factors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– </a:t>
            </a:r>
            <a:r>
              <a:rPr sz="1150" spc="105" dirty="0">
                <a:latin typeface="Trebuchet MS"/>
                <a:cs typeface="Trebuchet MS"/>
              </a:rPr>
              <a:t>Climate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change,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-20" dirty="0">
                <a:latin typeface="Trebuchet MS"/>
                <a:cs typeface="Trebuchet MS"/>
              </a:rPr>
              <a:t>infl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44588" y="1380614"/>
            <a:ext cx="2212975" cy="4230370"/>
            <a:chOff x="7644588" y="1380614"/>
            <a:chExt cx="2212975" cy="4230370"/>
          </a:xfrm>
        </p:grpSpPr>
        <p:sp>
          <p:nvSpPr>
            <p:cNvPr id="23" name="object 23"/>
            <p:cNvSpPr/>
            <p:nvPr/>
          </p:nvSpPr>
          <p:spPr>
            <a:xfrm>
              <a:off x="7644588" y="1787365"/>
              <a:ext cx="2212975" cy="3823970"/>
            </a:xfrm>
            <a:custGeom>
              <a:avLst/>
              <a:gdLst/>
              <a:ahLst/>
              <a:cxnLst/>
              <a:rect l="l" t="t" r="r" b="b"/>
              <a:pathLst>
                <a:path w="2212975" h="3823970">
                  <a:moveTo>
                    <a:pt x="2212728" y="3823465"/>
                  </a:moveTo>
                  <a:lnTo>
                    <a:pt x="0" y="3823465"/>
                  </a:lnTo>
                  <a:lnTo>
                    <a:pt x="0" y="0"/>
                  </a:lnTo>
                  <a:lnTo>
                    <a:pt x="2212728" y="0"/>
                  </a:lnTo>
                  <a:lnTo>
                    <a:pt x="2212728" y="38234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4201" y="1380614"/>
              <a:ext cx="813503" cy="81350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720484" y="2254632"/>
            <a:ext cx="2056130" cy="28371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95580" marR="188595" algn="ctr">
              <a:lnSpc>
                <a:spcPts val="1730"/>
              </a:lnSpc>
              <a:spcBef>
                <a:spcPts val="250"/>
              </a:spcBef>
            </a:pPr>
            <a:r>
              <a:rPr sz="1500" b="1" spc="185" dirty="0">
                <a:solidFill>
                  <a:srgbClr val="F16629"/>
                </a:solidFill>
                <a:latin typeface="Trebuchet MS"/>
                <a:cs typeface="Trebuchet MS"/>
              </a:rPr>
              <a:t>Personal/Team </a:t>
            </a:r>
            <a:r>
              <a:rPr sz="1500" b="1" spc="200" dirty="0">
                <a:solidFill>
                  <a:srgbClr val="F16629"/>
                </a:solidFill>
                <a:latin typeface="Trebuchet MS"/>
                <a:cs typeface="Trebuchet MS"/>
              </a:rPr>
              <a:t>Connect</a:t>
            </a:r>
            <a:endParaRPr sz="1500">
              <a:latin typeface="Trebuchet MS"/>
              <a:cs typeface="Trebuchet MS"/>
            </a:endParaRPr>
          </a:p>
          <a:p>
            <a:pPr marL="12700" marR="5080" indent="2540" algn="ctr">
              <a:lnSpc>
                <a:spcPct val="91900"/>
              </a:lnSpc>
              <a:spcBef>
                <a:spcPts val="730"/>
              </a:spcBef>
            </a:pPr>
            <a:r>
              <a:rPr sz="1150" spc="120" dirty="0">
                <a:latin typeface="Trebuchet MS"/>
                <a:cs typeface="Trebuchet MS"/>
              </a:rPr>
              <a:t>Express</a:t>
            </a:r>
            <a:r>
              <a:rPr sz="1150" spc="110" dirty="0">
                <a:latin typeface="Trebuchet MS"/>
                <a:cs typeface="Trebuchet MS"/>
              </a:rPr>
              <a:t> your </a:t>
            </a:r>
            <a:r>
              <a:rPr sz="1150" spc="95" dirty="0">
                <a:latin typeface="Trebuchet MS"/>
                <a:cs typeface="Trebuchet MS"/>
              </a:rPr>
              <a:t>motivation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relevance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the </a:t>
            </a:r>
            <a:r>
              <a:rPr sz="1150" spc="90" dirty="0">
                <a:latin typeface="Trebuchet MS"/>
                <a:cs typeface="Trebuchet MS"/>
              </a:rPr>
              <a:t>issue: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Passion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&amp;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Expertise </a:t>
            </a:r>
            <a:r>
              <a:rPr sz="1150" spc="145" dirty="0">
                <a:latin typeface="Trebuchet MS"/>
                <a:cs typeface="Trebuchet MS"/>
              </a:rPr>
              <a:t>–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If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your </a:t>
            </a:r>
            <a:r>
              <a:rPr sz="1150" spc="114" dirty="0">
                <a:latin typeface="Trebuchet MS"/>
                <a:cs typeface="Trebuchet MS"/>
              </a:rPr>
              <a:t>team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is </a:t>
            </a:r>
            <a:r>
              <a:rPr sz="1150" spc="90" dirty="0">
                <a:latin typeface="Trebuchet MS"/>
                <a:cs typeface="Trebuchet MS"/>
              </a:rPr>
              <a:t>specialized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in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the</a:t>
            </a:r>
            <a:r>
              <a:rPr sz="1150" spc="18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field,</a:t>
            </a:r>
            <a:r>
              <a:rPr sz="1150" spc="204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it </a:t>
            </a:r>
            <a:r>
              <a:rPr sz="1150" spc="100" dirty="0">
                <a:latin typeface="Trebuchet MS"/>
                <a:cs typeface="Trebuchet MS"/>
              </a:rPr>
              <a:t>drives</a:t>
            </a:r>
            <a:r>
              <a:rPr sz="1150" spc="110" dirty="0">
                <a:latin typeface="Trebuchet MS"/>
                <a:cs typeface="Trebuchet MS"/>
              </a:rPr>
              <a:t> your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dedication.</a:t>
            </a:r>
            <a:endParaRPr sz="1150">
              <a:latin typeface="Trebuchet MS"/>
              <a:cs typeface="Trebuchet MS"/>
            </a:endParaRPr>
          </a:p>
          <a:p>
            <a:pPr marL="137795" marR="130810" algn="ctr">
              <a:lnSpc>
                <a:spcPts val="1280"/>
              </a:lnSpc>
              <a:spcBef>
                <a:spcPts val="30"/>
              </a:spcBef>
            </a:pPr>
            <a:r>
              <a:rPr sz="1150" spc="90" dirty="0">
                <a:latin typeface="Trebuchet MS"/>
                <a:cs typeface="Trebuchet MS"/>
              </a:rPr>
              <a:t>Personal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Experiences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– </a:t>
            </a:r>
            <a:r>
              <a:rPr sz="1150" spc="114" dirty="0">
                <a:latin typeface="Trebuchet MS"/>
                <a:cs typeface="Trebuchet MS"/>
              </a:rPr>
              <a:t>Observing </a:t>
            </a:r>
            <a:r>
              <a:rPr sz="1150" spc="75" dirty="0">
                <a:latin typeface="Trebuchet MS"/>
                <a:cs typeface="Trebuchet MS"/>
              </a:rPr>
              <a:t>or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living </a:t>
            </a:r>
            <a:r>
              <a:rPr sz="1150" spc="100" dirty="0">
                <a:latin typeface="Trebuchet MS"/>
                <a:cs typeface="Trebuchet MS"/>
              </a:rPr>
              <a:t>through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the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problem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145"/>
              </a:lnSpc>
            </a:pPr>
            <a:r>
              <a:rPr sz="1150" spc="135" dirty="0">
                <a:latin typeface="Trebuchet MS"/>
                <a:cs typeface="Trebuchet MS"/>
              </a:rPr>
              <a:t>makes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it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personal.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Future</a:t>
            </a:r>
            <a:endParaRPr sz="1150">
              <a:latin typeface="Trebuchet MS"/>
              <a:cs typeface="Trebuchet MS"/>
            </a:endParaRPr>
          </a:p>
          <a:p>
            <a:pPr marL="152400" marR="142240" indent="-2540" algn="ctr">
              <a:lnSpc>
                <a:spcPts val="1280"/>
              </a:lnSpc>
              <a:spcBef>
                <a:spcPts val="75"/>
              </a:spcBef>
            </a:pPr>
            <a:r>
              <a:rPr sz="1150" spc="105" dirty="0">
                <a:latin typeface="Trebuchet MS"/>
                <a:cs typeface="Trebuchet MS"/>
              </a:rPr>
              <a:t>Impact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45" dirty="0">
                <a:latin typeface="Trebuchet MS"/>
                <a:cs typeface="Trebuchet MS"/>
              </a:rPr>
              <a:t>–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Solving </a:t>
            </a:r>
            <a:r>
              <a:rPr sz="1150" spc="50" dirty="0">
                <a:latin typeface="Trebuchet MS"/>
                <a:cs typeface="Trebuchet MS"/>
              </a:rPr>
              <a:t>the </a:t>
            </a:r>
            <a:r>
              <a:rPr sz="1150" spc="105" dirty="0">
                <a:latin typeface="Trebuchet MS"/>
                <a:cs typeface="Trebuchet MS"/>
              </a:rPr>
              <a:t>issue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can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benefit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your </a:t>
            </a:r>
            <a:r>
              <a:rPr sz="1150" spc="70" dirty="0">
                <a:latin typeface="Trebuchet MS"/>
                <a:cs typeface="Trebuchet MS"/>
              </a:rPr>
              <a:t>career,</a:t>
            </a:r>
            <a:r>
              <a:rPr sz="1150" spc="175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community,</a:t>
            </a:r>
            <a:r>
              <a:rPr sz="1150" spc="180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or </a:t>
            </a:r>
            <a:r>
              <a:rPr sz="1150" spc="90" dirty="0">
                <a:latin typeface="Trebuchet MS"/>
                <a:cs typeface="Trebuchet MS"/>
              </a:rPr>
              <a:t>global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society.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921" y="2568328"/>
            <a:ext cx="2847340" cy="2278380"/>
          </a:xfrm>
          <a:prstGeom prst="rect">
            <a:avLst/>
          </a:prstGeom>
          <a:solidFill>
            <a:srgbClr val="BF0000"/>
          </a:solidFill>
        </p:spPr>
        <p:txBody>
          <a:bodyPr vert="horz" wrap="square" lIns="0" tIns="16319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285"/>
              </a:spcBef>
            </a:pPr>
            <a:r>
              <a:rPr sz="2300" b="1" spc="275" dirty="0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endParaRPr sz="2300">
              <a:latin typeface="Trebuchet MS"/>
              <a:cs typeface="Trebuchet MS"/>
            </a:endParaRPr>
          </a:p>
          <a:p>
            <a:pPr marL="259715" marR="695960">
              <a:lnSpc>
                <a:spcPts val="1670"/>
              </a:lnSpc>
              <a:spcBef>
                <a:spcPts val="1730"/>
              </a:spcBef>
            </a:pPr>
            <a:r>
              <a:rPr sz="1500" spc="125" dirty="0">
                <a:solidFill>
                  <a:srgbClr val="FFFFFF"/>
                </a:solidFill>
                <a:latin typeface="Trebuchet MS"/>
                <a:cs typeface="Trebuchet MS"/>
              </a:rPr>
              <a:t>Adults</a:t>
            </a:r>
            <a:r>
              <a:rPr sz="15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90" dirty="0">
                <a:solidFill>
                  <a:srgbClr val="FFFFFF"/>
                </a:solidFill>
                <a:latin typeface="Trebuchet MS"/>
                <a:cs typeface="Trebuchet MS"/>
              </a:rPr>
              <a:t>aged</a:t>
            </a:r>
            <a:r>
              <a:rPr sz="15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rebuchet MS"/>
                <a:cs typeface="Trebuchet MS"/>
              </a:rPr>
              <a:t>18-</a:t>
            </a:r>
            <a:r>
              <a:rPr sz="1500" spc="175" dirty="0">
                <a:solidFill>
                  <a:srgbClr val="FFFFFF"/>
                </a:solidFill>
                <a:latin typeface="Trebuchet MS"/>
                <a:cs typeface="Trebuchet MS"/>
              </a:rPr>
              <a:t>65 </a:t>
            </a:r>
            <a:r>
              <a:rPr sz="1500" spc="10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5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rebuchet MS"/>
                <a:cs typeface="Trebuchet MS"/>
              </a:rPr>
              <a:t>chronic</a:t>
            </a:r>
            <a:endParaRPr sz="1500">
              <a:latin typeface="Trebuchet MS"/>
              <a:cs typeface="Trebuchet MS"/>
            </a:endParaRPr>
          </a:p>
          <a:p>
            <a:pPr marL="259715" marR="288925">
              <a:lnSpc>
                <a:spcPts val="1670"/>
              </a:lnSpc>
              <a:spcBef>
                <a:spcPts val="55"/>
              </a:spcBef>
            </a:pPr>
            <a:r>
              <a:rPr sz="1500" spc="130" dirty="0">
                <a:solidFill>
                  <a:srgbClr val="FFFFFF"/>
                </a:solidFill>
                <a:latin typeface="Trebuchet MS"/>
                <a:cs typeface="Trebuchet MS"/>
              </a:rPr>
              <a:t>respiratory</a:t>
            </a:r>
            <a:r>
              <a:rPr sz="15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85" dirty="0">
                <a:solidFill>
                  <a:srgbClr val="FFFFFF"/>
                </a:solidFill>
                <a:latin typeface="Trebuchet MS"/>
                <a:cs typeface="Trebuchet MS"/>
              </a:rPr>
              <a:t>issues</a:t>
            </a:r>
            <a:r>
              <a:rPr sz="1500" spc="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500" spc="155" dirty="0">
                <a:solidFill>
                  <a:srgbClr val="FFFFFF"/>
                </a:solidFill>
                <a:latin typeface="Trebuchet MS"/>
                <a:cs typeface="Trebuchet MS"/>
              </a:rPr>
              <a:t>urban</a:t>
            </a:r>
            <a:r>
              <a:rPr sz="15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5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rebuchet MS"/>
                <a:cs typeface="Trebuchet MS"/>
              </a:rPr>
              <a:t>semi-</a:t>
            </a:r>
            <a:r>
              <a:rPr sz="1500" spc="145" dirty="0">
                <a:solidFill>
                  <a:srgbClr val="FFFFFF"/>
                </a:solidFill>
                <a:latin typeface="Trebuchet MS"/>
                <a:cs typeface="Trebuchet MS"/>
              </a:rPr>
              <a:t>urban</a:t>
            </a:r>
            <a:endParaRPr sz="1500">
              <a:latin typeface="Trebuchet MS"/>
              <a:cs typeface="Trebuchet MS"/>
            </a:endParaRPr>
          </a:p>
          <a:p>
            <a:pPr marL="259715">
              <a:lnSpc>
                <a:spcPts val="1689"/>
              </a:lnSpc>
            </a:pPr>
            <a:r>
              <a:rPr sz="1500" spc="125" dirty="0">
                <a:solidFill>
                  <a:srgbClr val="FFFFFF"/>
                </a:solidFill>
                <a:latin typeface="Trebuchet MS"/>
                <a:cs typeface="Trebuchet MS"/>
              </a:rPr>
              <a:t>areas.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207" y="1762960"/>
            <a:ext cx="3595684" cy="38885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02917" y="2568328"/>
            <a:ext cx="2847340" cy="2278380"/>
          </a:xfrm>
          <a:prstGeom prst="rect">
            <a:avLst/>
          </a:prstGeom>
          <a:solidFill>
            <a:srgbClr val="F16629"/>
          </a:solidFill>
        </p:spPr>
        <p:txBody>
          <a:bodyPr vert="horz" wrap="square" lIns="0" tIns="163195" rIns="0" bIns="0" rtlCol="0">
            <a:spAutoFit/>
          </a:bodyPr>
          <a:lstStyle/>
          <a:p>
            <a:pPr marL="802640">
              <a:lnSpc>
                <a:spcPct val="100000"/>
              </a:lnSpc>
              <a:spcBef>
                <a:spcPts val="1285"/>
              </a:spcBef>
            </a:pPr>
            <a:r>
              <a:rPr sz="2300" b="1" spc="305" dirty="0">
                <a:solidFill>
                  <a:srgbClr val="FFFFFF"/>
                </a:solidFill>
                <a:latin typeface="Trebuchet MS"/>
                <a:cs typeface="Trebuchet MS"/>
              </a:rPr>
              <a:t>Secondary</a:t>
            </a:r>
            <a:endParaRPr sz="2300">
              <a:latin typeface="Trebuchet MS"/>
              <a:cs typeface="Trebuchet MS"/>
            </a:endParaRPr>
          </a:p>
          <a:p>
            <a:pPr marL="455295" marR="256540" indent="130810" algn="just">
              <a:lnSpc>
                <a:spcPct val="94300"/>
              </a:lnSpc>
              <a:spcBef>
                <a:spcPts val="1664"/>
              </a:spcBef>
            </a:pPr>
            <a:r>
              <a:rPr sz="1500" spc="170" dirty="0">
                <a:solidFill>
                  <a:srgbClr val="FFFFFF"/>
                </a:solidFill>
                <a:latin typeface="Trebuchet MS"/>
                <a:cs typeface="Trebuchet MS"/>
              </a:rPr>
              <a:t>Government</a:t>
            </a:r>
            <a:r>
              <a:rPr sz="15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rebuchet MS"/>
                <a:cs typeface="Trebuchet MS"/>
              </a:rPr>
              <a:t>health </a:t>
            </a:r>
            <a:r>
              <a:rPr sz="1500" spc="170" dirty="0">
                <a:solidFill>
                  <a:srgbClr val="FFFFFF"/>
                </a:solidFill>
                <a:latin typeface="Trebuchet MS"/>
                <a:cs typeface="Trebuchet MS"/>
              </a:rPr>
              <a:t>agencies</a:t>
            </a:r>
            <a:r>
              <a:rPr sz="15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5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rebuchet MS"/>
                <a:cs typeface="Trebuchet MS"/>
              </a:rPr>
              <a:t>public </a:t>
            </a:r>
            <a:r>
              <a:rPr sz="1500" spc="130" dirty="0">
                <a:solidFill>
                  <a:srgbClr val="FFFFFF"/>
                </a:solidFill>
                <a:latin typeface="Trebuchet MS"/>
                <a:cs typeface="Trebuchet MS"/>
              </a:rPr>
              <a:t>health</a:t>
            </a:r>
            <a:r>
              <a:rPr sz="1500" spc="140" dirty="0">
                <a:solidFill>
                  <a:srgbClr val="FFFFFF"/>
                </a:solidFill>
                <a:latin typeface="Trebuchet MS"/>
                <a:cs typeface="Trebuchet MS"/>
              </a:rPr>
              <a:t> organizations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6675" y="648461"/>
            <a:ext cx="813503" cy="4230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0046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spc="270" dirty="0"/>
              <a:t>Target</a:t>
            </a:r>
            <a:r>
              <a:rPr spc="245" dirty="0"/>
              <a:t> </a:t>
            </a:r>
            <a:r>
              <a:rPr spc="345" dirty="0"/>
              <a:t>Customer</a:t>
            </a:r>
            <a:r>
              <a:rPr spc="270" dirty="0"/>
              <a:t> </a:t>
            </a:r>
            <a:r>
              <a:rPr spc="395" dirty="0"/>
              <a:t>Segments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15921" y="5838611"/>
            <a:ext cx="8400415" cy="163195"/>
            <a:chOff x="615921" y="5838611"/>
            <a:chExt cx="8400415" cy="163195"/>
          </a:xfrm>
        </p:grpSpPr>
        <p:sp>
          <p:nvSpPr>
            <p:cNvPr id="8" name="object 8"/>
            <p:cNvSpPr/>
            <p:nvPr/>
          </p:nvSpPr>
          <p:spPr>
            <a:xfrm>
              <a:off x="615921" y="5838611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587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5921" y="5919962"/>
              <a:ext cx="8400415" cy="81915"/>
            </a:xfrm>
            <a:custGeom>
              <a:avLst/>
              <a:gdLst/>
              <a:ahLst/>
              <a:cxnLst/>
              <a:rect l="l" t="t" r="r" b="b"/>
              <a:pathLst>
                <a:path w="8400415" h="81914">
                  <a:moveTo>
                    <a:pt x="0" y="81350"/>
                  </a:moveTo>
                  <a:lnTo>
                    <a:pt x="8400307" y="81350"/>
                  </a:lnTo>
                  <a:lnTo>
                    <a:pt x="8400307" y="0"/>
                  </a:lnTo>
                  <a:lnTo>
                    <a:pt x="0" y="0"/>
                  </a:lnTo>
                  <a:lnTo>
                    <a:pt x="0" y="81350"/>
                  </a:lnTo>
                  <a:close/>
                </a:path>
              </a:pathLst>
            </a:custGeom>
            <a:solidFill>
              <a:srgbClr val="F166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5921" y="5838611"/>
            <a:ext cx="9526270" cy="163195"/>
          </a:xfrm>
          <a:prstGeom prst="rect">
            <a:avLst/>
          </a:prstGeom>
          <a:solidFill>
            <a:srgbClr val="F1662A"/>
          </a:solidFill>
        </p:spPr>
        <p:txBody>
          <a:bodyPr vert="horz" wrap="square" lIns="0" tIns="0" rIns="0" bIns="0" rtlCol="0">
            <a:spAutoFit/>
          </a:bodyPr>
          <a:lstStyle/>
          <a:p>
            <a:pPr marR="526415" algn="r">
              <a:lnSpc>
                <a:spcPts val="1160"/>
              </a:lnSpc>
            </a:pPr>
            <a:r>
              <a:rPr sz="1000" b="1" spc="7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45" dirty="0">
                <a:solidFill>
                  <a:srgbClr val="C13125"/>
                </a:solidFill>
              </a:rPr>
              <a:t>Customer</a:t>
            </a:r>
            <a:r>
              <a:rPr spc="260" dirty="0">
                <a:solidFill>
                  <a:srgbClr val="C13125"/>
                </a:solidFill>
              </a:rPr>
              <a:t> </a:t>
            </a:r>
            <a:r>
              <a:rPr spc="400" dirty="0">
                <a:solidFill>
                  <a:srgbClr val="C13125"/>
                </a:solidFill>
              </a:rPr>
              <a:t>Segment</a:t>
            </a:r>
            <a:r>
              <a:rPr spc="240" dirty="0">
                <a:solidFill>
                  <a:srgbClr val="C13125"/>
                </a:solidFill>
              </a:rPr>
              <a:t> </a:t>
            </a:r>
            <a:r>
              <a:rPr spc="420" dirty="0">
                <a:solidFill>
                  <a:srgbClr val="C13125"/>
                </a:solidFill>
              </a:rPr>
              <a:t>&amp;</a:t>
            </a:r>
            <a:r>
              <a:rPr spc="270" dirty="0">
                <a:solidFill>
                  <a:srgbClr val="C13125"/>
                </a:solidFill>
              </a:rPr>
              <a:t> </a:t>
            </a:r>
            <a:r>
              <a:rPr spc="345" dirty="0">
                <a:solidFill>
                  <a:srgbClr val="C13125"/>
                </a:solidFill>
              </a:rPr>
              <a:t>Persona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9650" y="1901256"/>
            <a:ext cx="3254375" cy="1521460"/>
          </a:xfrm>
          <a:prstGeom prst="rect">
            <a:avLst/>
          </a:prstGeom>
          <a:solidFill>
            <a:srgbClr val="BF0000"/>
          </a:solidFill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500" b="1" spc="220" dirty="0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sz="1500" b="1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254" dirty="0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endParaRPr sz="1500">
              <a:latin typeface="Trebuchet MS"/>
              <a:cs typeface="Trebuchet MS"/>
            </a:endParaRPr>
          </a:p>
          <a:p>
            <a:pPr marL="264160" marR="262255" algn="ctr">
              <a:lnSpc>
                <a:spcPts val="1410"/>
              </a:lnSpc>
              <a:spcBef>
                <a:spcPts val="1390"/>
              </a:spcBef>
            </a:pPr>
            <a:r>
              <a:rPr sz="1250" spc="140" dirty="0">
                <a:solidFill>
                  <a:srgbClr val="FFFFFF"/>
                </a:solidFill>
                <a:latin typeface="Trebuchet MS"/>
                <a:cs typeface="Trebuchet MS"/>
              </a:rPr>
              <a:t>Adults</a:t>
            </a:r>
            <a:r>
              <a:rPr sz="12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55" dirty="0">
                <a:solidFill>
                  <a:srgbClr val="FFFFFF"/>
                </a:solidFill>
                <a:latin typeface="Trebuchet MS"/>
                <a:cs typeface="Trebuchet MS"/>
              </a:rPr>
              <a:t>aged</a:t>
            </a:r>
            <a:r>
              <a:rPr sz="125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55" dirty="0">
                <a:solidFill>
                  <a:srgbClr val="FFFFFF"/>
                </a:solidFill>
                <a:latin typeface="Trebuchet MS"/>
                <a:cs typeface="Trebuchet MS"/>
              </a:rPr>
              <a:t>18-</a:t>
            </a:r>
            <a:r>
              <a:rPr sz="1250" spc="190" dirty="0">
                <a:solidFill>
                  <a:srgbClr val="FFFFFF"/>
                </a:solidFill>
                <a:latin typeface="Trebuchet MS"/>
                <a:cs typeface="Trebuchet MS"/>
              </a:rPr>
              <a:t>65</a:t>
            </a:r>
            <a:r>
              <a:rPr sz="125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9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25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05" dirty="0">
                <a:solidFill>
                  <a:srgbClr val="FFFFFF"/>
                </a:solidFill>
                <a:latin typeface="Trebuchet MS"/>
                <a:cs typeface="Trebuchet MS"/>
              </a:rPr>
              <a:t>chronic </a:t>
            </a:r>
            <a:r>
              <a:rPr sz="1250" spc="110" dirty="0">
                <a:solidFill>
                  <a:srgbClr val="FFFFFF"/>
                </a:solidFill>
                <a:latin typeface="Trebuchet MS"/>
                <a:cs typeface="Trebuchet MS"/>
              </a:rPr>
              <a:t>respiratory</a:t>
            </a:r>
            <a:r>
              <a:rPr sz="125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45" dirty="0">
                <a:solidFill>
                  <a:srgbClr val="FFFFFF"/>
                </a:solidFill>
                <a:latin typeface="Trebuchet MS"/>
                <a:cs typeface="Trebuchet MS"/>
              </a:rPr>
              <a:t>issues</a:t>
            </a:r>
            <a:r>
              <a:rPr sz="12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5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35" dirty="0">
                <a:solidFill>
                  <a:srgbClr val="FFFFFF"/>
                </a:solidFill>
                <a:latin typeface="Trebuchet MS"/>
                <a:cs typeface="Trebuchet MS"/>
              </a:rPr>
              <a:t>urban</a:t>
            </a:r>
            <a:r>
              <a:rPr sz="125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120" dirty="0">
                <a:solidFill>
                  <a:srgbClr val="FFFFFF"/>
                </a:solidFill>
                <a:latin typeface="Trebuchet MS"/>
                <a:cs typeface="Trebuchet MS"/>
              </a:rPr>
              <a:t>and semi-</a:t>
            </a:r>
            <a:r>
              <a:rPr sz="1250" spc="135" dirty="0">
                <a:solidFill>
                  <a:srgbClr val="FFFFFF"/>
                </a:solidFill>
                <a:latin typeface="Trebuchet MS"/>
                <a:cs typeface="Trebuchet MS"/>
              </a:rPr>
              <a:t>urban</a:t>
            </a:r>
            <a:r>
              <a:rPr sz="125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50" spc="90" dirty="0">
                <a:solidFill>
                  <a:srgbClr val="FFFFFF"/>
                </a:solidFill>
                <a:latin typeface="Trebuchet MS"/>
                <a:cs typeface="Trebuchet MS"/>
              </a:rPr>
              <a:t>areas.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650" y="3479452"/>
            <a:ext cx="3254375" cy="15132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42875" rIns="0" bIns="0" rtlCol="0">
            <a:spAutoFit/>
          </a:bodyPr>
          <a:lstStyle/>
          <a:p>
            <a:pPr marL="488315">
              <a:lnSpc>
                <a:spcPct val="100000"/>
              </a:lnSpc>
              <a:spcBef>
                <a:spcPts val="1125"/>
              </a:spcBef>
            </a:pPr>
            <a:r>
              <a:rPr sz="1500" b="1" spc="229" dirty="0">
                <a:solidFill>
                  <a:srgbClr val="F16629"/>
                </a:solidFill>
                <a:latin typeface="Trebuchet MS"/>
                <a:cs typeface="Trebuchet MS"/>
              </a:rPr>
              <a:t>Secondary</a:t>
            </a:r>
            <a:r>
              <a:rPr sz="1500" b="1" spc="17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500" b="1" spc="254" dirty="0">
                <a:solidFill>
                  <a:srgbClr val="F16629"/>
                </a:solidFill>
                <a:latin typeface="Trebuchet MS"/>
                <a:cs typeface="Trebuchet MS"/>
              </a:rPr>
              <a:t>Segment</a:t>
            </a:r>
            <a:endParaRPr sz="1500">
              <a:latin typeface="Trebuchet MS"/>
              <a:cs typeface="Trebuchet MS"/>
            </a:endParaRPr>
          </a:p>
          <a:p>
            <a:pPr marL="372745" marR="367665" algn="ctr">
              <a:lnSpc>
                <a:spcPts val="1410"/>
              </a:lnSpc>
              <a:spcBef>
                <a:spcPts val="1325"/>
              </a:spcBef>
            </a:pPr>
            <a:r>
              <a:rPr sz="1250" spc="140" dirty="0">
                <a:latin typeface="Trebuchet MS"/>
                <a:cs typeface="Trebuchet MS"/>
              </a:rPr>
              <a:t>Government</a:t>
            </a:r>
            <a:r>
              <a:rPr sz="1250" spc="130" dirty="0">
                <a:latin typeface="Trebuchet MS"/>
                <a:cs typeface="Trebuchet MS"/>
              </a:rPr>
              <a:t> </a:t>
            </a:r>
            <a:r>
              <a:rPr sz="1250" spc="114" dirty="0">
                <a:latin typeface="Trebuchet MS"/>
                <a:cs typeface="Trebuchet MS"/>
              </a:rPr>
              <a:t>health</a:t>
            </a:r>
            <a:r>
              <a:rPr sz="1250" spc="140" dirty="0">
                <a:latin typeface="Trebuchet MS"/>
                <a:cs typeface="Trebuchet MS"/>
              </a:rPr>
              <a:t> </a:t>
            </a:r>
            <a:r>
              <a:rPr sz="1250" spc="135" dirty="0">
                <a:latin typeface="Trebuchet MS"/>
                <a:cs typeface="Trebuchet MS"/>
              </a:rPr>
              <a:t>agencies </a:t>
            </a:r>
            <a:r>
              <a:rPr sz="1250" spc="145" dirty="0">
                <a:latin typeface="Trebuchet MS"/>
                <a:cs typeface="Trebuchet MS"/>
              </a:rPr>
              <a:t>and</a:t>
            </a:r>
            <a:r>
              <a:rPr sz="1250" spc="125" dirty="0">
                <a:latin typeface="Trebuchet MS"/>
                <a:cs typeface="Trebuchet MS"/>
              </a:rPr>
              <a:t> </a:t>
            </a:r>
            <a:r>
              <a:rPr sz="1250" spc="120" dirty="0">
                <a:latin typeface="Trebuchet MS"/>
                <a:cs typeface="Trebuchet MS"/>
              </a:rPr>
              <a:t>public</a:t>
            </a:r>
            <a:r>
              <a:rPr sz="1250" spc="105" dirty="0">
                <a:latin typeface="Trebuchet MS"/>
                <a:cs typeface="Trebuchet MS"/>
              </a:rPr>
              <a:t> health</a:t>
            </a:r>
            <a:endParaRPr sz="1250">
              <a:latin typeface="Trebuchet MS"/>
              <a:cs typeface="Trebuchet MS"/>
            </a:endParaRPr>
          </a:p>
          <a:p>
            <a:pPr algn="ctr">
              <a:lnSpc>
                <a:spcPts val="1375"/>
              </a:lnSpc>
            </a:pPr>
            <a:r>
              <a:rPr sz="1250" spc="120" dirty="0">
                <a:latin typeface="Trebuchet MS"/>
                <a:cs typeface="Trebuchet MS"/>
              </a:rPr>
              <a:t>organizations</a:t>
            </a:r>
            <a:endParaRPr sz="12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5811" y="2242927"/>
            <a:ext cx="1220254" cy="122025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59518" y="3556237"/>
            <a:ext cx="2724785" cy="12407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14325" marR="306705" indent="1270" algn="ctr">
              <a:lnSpc>
                <a:spcPts val="1540"/>
              </a:lnSpc>
              <a:spcBef>
                <a:spcPts val="405"/>
              </a:spcBef>
            </a:pPr>
            <a:r>
              <a:rPr sz="1500" b="1" spc="260" dirty="0">
                <a:solidFill>
                  <a:srgbClr val="F16629"/>
                </a:solidFill>
                <a:latin typeface="Trebuchet MS"/>
                <a:cs typeface="Trebuchet MS"/>
              </a:rPr>
              <a:t>Ramesh</a:t>
            </a:r>
            <a:r>
              <a:rPr sz="1500" b="1" spc="15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500" b="1" spc="245" dirty="0">
                <a:solidFill>
                  <a:srgbClr val="F16629"/>
                </a:solidFill>
                <a:latin typeface="Trebuchet MS"/>
                <a:cs typeface="Trebuchet MS"/>
              </a:rPr>
              <a:t>Kumar </a:t>
            </a:r>
            <a:r>
              <a:rPr sz="1400" b="1" spc="250" dirty="0">
                <a:latin typeface="Trebuchet MS"/>
                <a:cs typeface="Trebuchet MS"/>
              </a:rPr>
              <a:t>Age</a:t>
            </a:r>
            <a:r>
              <a:rPr sz="1400" b="1" spc="185" dirty="0">
                <a:latin typeface="Trebuchet MS"/>
                <a:cs typeface="Trebuchet MS"/>
              </a:rPr>
              <a:t> </a:t>
            </a:r>
            <a:r>
              <a:rPr sz="1400" b="1" spc="155" dirty="0">
                <a:latin typeface="Trebuchet MS"/>
                <a:cs typeface="Trebuchet MS"/>
              </a:rPr>
              <a:t>in</a:t>
            </a:r>
            <a:r>
              <a:rPr sz="1400" b="1" spc="204" dirty="0">
                <a:latin typeface="Trebuchet MS"/>
                <a:cs typeface="Trebuchet MS"/>
              </a:rPr>
              <a:t> </a:t>
            </a:r>
            <a:r>
              <a:rPr sz="1400" b="1" spc="180" dirty="0">
                <a:latin typeface="Trebuchet MS"/>
                <a:cs typeface="Trebuchet MS"/>
              </a:rPr>
              <a:t>years:</a:t>
            </a:r>
            <a:r>
              <a:rPr sz="1400" b="1" spc="195" dirty="0">
                <a:latin typeface="Trebuchet MS"/>
                <a:cs typeface="Trebuchet MS"/>
              </a:rPr>
              <a:t> </a:t>
            </a:r>
            <a:r>
              <a:rPr sz="1400" b="1" spc="135" dirty="0">
                <a:latin typeface="Trebuchet MS"/>
                <a:cs typeface="Trebuchet MS"/>
              </a:rPr>
              <a:t>55 </a:t>
            </a:r>
            <a:r>
              <a:rPr sz="1400" b="1" spc="175" dirty="0">
                <a:latin typeface="Trebuchet MS"/>
                <a:cs typeface="Trebuchet MS"/>
              </a:rPr>
              <a:t>Location:</a:t>
            </a:r>
            <a:r>
              <a:rPr sz="1400" b="1" spc="210" dirty="0">
                <a:latin typeface="Trebuchet MS"/>
                <a:cs typeface="Trebuchet MS"/>
              </a:rPr>
              <a:t> </a:t>
            </a:r>
            <a:r>
              <a:rPr sz="1400" b="1" spc="225" dirty="0">
                <a:latin typeface="Trebuchet MS"/>
                <a:cs typeface="Trebuchet MS"/>
              </a:rPr>
              <a:t>Suburban</a:t>
            </a:r>
            <a:endParaRPr sz="1400">
              <a:latin typeface="Trebuchet MS"/>
              <a:cs typeface="Trebuchet MS"/>
            </a:endParaRPr>
          </a:p>
          <a:p>
            <a:pPr marL="635" algn="ctr">
              <a:lnSpc>
                <a:spcPts val="1465"/>
              </a:lnSpc>
            </a:pPr>
            <a:r>
              <a:rPr sz="1400" b="1" spc="204" dirty="0">
                <a:latin typeface="Trebuchet MS"/>
                <a:cs typeface="Trebuchet MS"/>
              </a:rPr>
              <a:t>Organizational</a:t>
            </a:r>
            <a:r>
              <a:rPr sz="1400" b="1" spc="210" dirty="0">
                <a:latin typeface="Trebuchet MS"/>
                <a:cs typeface="Trebuchet MS"/>
              </a:rPr>
              <a:t> </a:t>
            </a:r>
            <a:r>
              <a:rPr sz="1400" b="1" spc="150" dirty="0">
                <a:latin typeface="Trebuchet MS"/>
                <a:cs typeface="Trebuchet MS"/>
              </a:rPr>
              <a:t>Role: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570"/>
              </a:lnSpc>
            </a:pPr>
            <a:r>
              <a:rPr sz="1400" b="1" spc="235" dirty="0">
                <a:latin typeface="Trebuchet MS"/>
                <a:cs typeface="Trebuchet MS"/>
              </a:rPr>
              <a:t>{Persona's</a:t>
            </a:r>
            <a:r>
              <a:rPr sz="1400" b="1" spc="200" dirty="0">
                <a:latin typeface="Trebuchet MS"/>
                <a:cs typeface="Trebuchet MS"/>
              </a:rPr>
              <a:t> </a:t>
            </a:r>
            <a:r>
              <a:rPr sz="1400" b="1" spc="195" dirty="0">
                <a:latin typeface="Trebuchet MS"/>
                <a:cs typeface="Trebuchet MS"/>
              </a:rPr>
              <a:t>primary</a:t>
            </a:r>
            <a:r>
              <a:rPr sz="1400" b="1" spc="190" dirty="0">
                <a:latin typeface="Trebuchet MS"/>
                <a:cs typeface="Trebuchet MS"/>
              </a:rPr>
              <a:t> role}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10"/>
              </a:lnSpc>
            </a:pPr>
            <a:r>
              <a:rPr sz="1400" dirty="0">
                <a:latin typeface="Trebuchet MS"/>
                <a:cs typeface="Trebuchet MS"/>
              </a:rPr>
              <a:t>(if</a:t>
            </a:r>
            <a:r>
              <a:rPr sz="1400" spc="235" dirty="0">
                <a:latin typeface="Trebuchet MS"/>
                <a:cs typeface="Trebuchet MS"/>
              </a:rPr>
              <a:t> </a:t>
            </a:r>
            <a:r>
              <a:rPr sz="1400" spc="90" dirty="0">
                <a:latin typeface="Trebuchet MS"/>
                <a:cs typeface="Trebuchet MS"/>
              </a:rPr>
              <a:t>applicable)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9236" y="2270902"/>
            <a:ext cx="76327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110" dirty="0">
                <a:latin typeface="Trebuchet MS"/>
                <a:cs typeface="Trebuchet MS"/>
              </a:rPr>
              <a:t>Persona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8193" y="2609011"/>
            <a:ext cx="1773555" cy="163195"/>
          </a:xfrm>
          <a:custGeom>
            <a:avLst/>
            <a:gdLst/>
            <a:ahLst/>
            <a:cxnLst/>
            <a:rect l="l" t="t" r="r" b="b"/>
            <a:pathLst>
              <a:path w="1773554" h="163194">
                <a:moveTo>
                  <a:pt x="1627009" y="73215"/>
                </a:moveTo>
                <a:lnTo>
                  <a:pt x="0" y="73215"/>
                </a:lnTo>
                <a:lnTo>
                  <a:pt x="0" y="97624"/>
                </a:lnTo>
                <a:lnTo>
                  <a:pt x="1627009" y="97624"/>
                </a:lnTo>
                <a:lnTo>
                  <a:pt x="1627009" y="73215"/>
                </a:lnTo>
                <a:close/>
              </a:path>
              <a:path w="1773554" h="163194">
                <a:moveTo>
                  <a:pt x="1773428" y="81343"/>
                </a:moveTo>
                <a:lnTo>
                  <a:pt x="1651406" y="0"/>
                </a:lnTo>
                <a:lnTo>
                  <a:pt x="1651406" y="162699"/>
                </a:lnTo>
                <a:lnTo>
                  <a:pt x="1773428" y="81343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650" y="1120293"/>
            <a:ext cx="9566910" cy="16510"/>
          </a:xfrm>
          <a:custGeom>
            <a:avLst/>
            <a:gdLst/>
            <a:ahLst/>
            <a:cxnLst/>
            <a:rect l="l" t="t" r="r" b="b"/>
            <a:pathLst>
              <a:path w="9566910" h="16509">
                <a:moveTo>
                  <a:pt x="9566797" y="16270"/>
                </a:moveTo>
                <a:lnTo>
                  <a:pt x="0" y="16270"/>
                </a:lnTo>
                <a:lnTo>
                  <a:pt x="0" y="0"/>
                </a:lnTo>
                <a:lnTo>
                  <a:pt x="9566797" y="0"/>
                </a:lnTo>
                <a:lnTo>
                  <a:pt x="9566797" y="16270"/>
                </a:lnTo>
                <a:close/>
              </a:path>
            </a:pathLst>
          </a:custGeom>
          <a:solidFill>
            <a:srgbClr val="C13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95" dirty="0">
                <a:solidFill>
                  <a:srgbClr val="C13125"/>
                </a:solidFill>
              </a:rPr>
              <a:t>Jobs-</a:t>
            </a:r>
            <a:r>
              <a:rPr spc="250" dirty="0">
                <a:solidFill>
                  <a:srgbClr val="C13125"/>
                </a:solidFill>
              </a:rPr>
              <a:t>to-</a:t>
            </a:r>
            <a:r>
              <a:rPr spc="265" dirty="0">
                <a:solidFill>
                  <a:srgbClr val="C13125"/>
                </a:solidFill>
              </a:rPr>
              <a:t>be-</a:t>
            </a:r>
            <a:r>
              <a:rPr spc="360" dirty="0">
                <a:solidFill>
                  <a:srgbClr val="C13125"/>
                </a:solidFill>
              </a:rPr>
              <a:t>Done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2946" y="632191"/>
            <a:ext cx="813503" cy="42302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59971" y="1982606"/>
            <a:ext cx="2928620" cy="2847340"/>
            <a:chOff x="859971" y="1982606"/>
            <a:chExt cx="2928620" cy="2847340"/>
          </a:xfrm>
        </p:grpSpPr>
        <p:sp>
          <p:nvSpPr>
            <p:cNvPr id="6" name="object 6"/>
            <p:cNvSpPr/>
            <p:nvPr/>
          </p:nvSpPr>
          <p:spPr>
            <a:xfrm>
              <a:off x="859971" y="1982606"/>
              <a:ext cx="2928620" cy="2847340"/>
            </a:xfrm>
            <a:custGeom>
              <a:avLst/>
              <a:gdLst/>
              <a:ahLst/>
              <a:cxnLst/>
              <a:rect l="l" t="t" r="r" b="b"/>
              <a:pathLst>
                <a:path w="2928620" h="2847340">
                  <a:moveTo>
                    <a:pt x="2928611" y="2847261"/>
                  </a:moveTo>
                  <a:lnTo>
                    <a:pt x="0" y="2847261"/>
                  </a:lnTo>
                  <a:lnTo>
                    <a:pt x="0" y="0"/>
                  </a:lnTo>
                  <a:lnTo>
                    <a:pt x="2928611" y="0"/>
                  </a:lnTo>
                  <a:lnTo>
                    <a:pt x="2928611" y="284726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38614" y="2138450"/>
              <a:ext cx="305435" cy="265430"/>
            </a:xfrm>
            <a:custGeom>
              <a:avLst/>
              <a:gdLst/>
              <a:ahLst/>
              <a:cxnLst/>
              <a:rect l="l" t="t" r="r" b="b"/>
              <a:pathLst>
                <a:path w="305435" h="265430">
                  <a:moveTo>
                    <a:pt x="305066" y="142989"/>
                  </a:moveTo>
                  <a:lnTo>
                    <a:pt x="175399" y="142989"/>
                  </a:lnTo>
                  <a:lnTo>
                    <a:pt x="175399" y="150622"/>
                  </a:lnTo>
                  <a:lnTo>
                    <a:pt x="175399" y="159016"/>
                  </a:lnTo>
                  <a:lnTo>
                    <a:pt x="168541" y="165874"/>
                  </a:lnTo>
                  <a:lnTo>
                    <a:pt x="136512" y="165874"/>
                  </a:lnTo>
                  <a:lnTo>
                    <a:pt x="129641" y="159016"/>
                  </a:lnTo>
                  <a:lnTo>
                    <a:pt x="129641" y="142989"/>
                  </a:lnTo>
                  <a:lnTo>
                    <a:pt x="0" y="142989"/>
                  </a:lnTo>
                  <a:lnTo>
                    <a:pt x="0" y="258165"/>
                  </a:lnTo>
                  <a:lnTo>
                    <a:pt x="6858" y="265023"/>
                  </a:lnTo>
                  <a:lnTo>
                    <a:pt x="298196" y="265023"/>
                  </a:lnTo>
                  <a:lnTo>
                    <a:pt x="305066" y="258165"/>
                  </a:lnTo>
                  <a:lnTo>
                    <a:pt x="305066" y="142989"/>
                  </a:lnTo>
                  <a:close/>
                </a:path>
                <a:path w="305435" h="265430">
                  <a:moveTo>
                    <a:pt x="305066" y="58343"/>
                  </a:moveTo>
                  <a:lnTo>
                    <a:pt x="298196" y="51473"/>
                  </a:lnTo>
                  <a:lnTo>
                    <a:pt x="213537" y="51473"/>
                  </a:lnTo>
                  <a:lnTo>
                    <a:pt x="213537" y="26695"/>
                  </a:lnTo>
                  <a:lnTo>
                    <a:pt x="190665" y="762"/>
                  </a:lnTo>
                  <a:lnTo>
                    <a:pt x="190665" y="24396"/>
                  </a:lnTo>
                  <a:lnTo>
                    <a:pt x="190665" y="51473"/>
                  </a:lnTo>
                  <a:lnTo>
                    <a:pt x="114388" y="51473"/>
                  </a:lnTo>
                  <a:lnTo>
                    <a:pt x="114388" y="24396"/>
                  </a:lnTo>
                  <a:lnTo>
                    <a:pt x="115925" y="22885"/>
                  </a:lnTo>
                  <a:lnTo>
                    <a:pt x="189141" y="22885"/>
                  </a:lnTo>
                  <a:lnTo>
                    <a:pt x="190665" y="24396"/>
                  </a:lnTo>
                  <a:lnTo>
                    <a:pt x="190665" y="762"/>
                  </a:lnTo>
                  <a:lnTo>
                    <a:pt x="186842" y="0"/>
                  </a:lnTo>
                  <a:lnTo>
                    <a:pt x="118211" y="0"/>
                  </a:lnTo>
                  <a:lnTo>
                    <a:pt x="107759" y="2070"/>
                  </a:lnTo>
                  <a:lnTo>
                    <a:pt x="99288" y="7772"/>
                  </a:lnTo>
                  <a:lnTo>
                    <a:pt x="93599" y="16243"/>
                  </a:lnTo>
                  <a:lnTo>
                    <a:pt x="91516" y="26695"/>
                  </a:lnTo>
                  <a:lnTo>
                    <a:pt x="91516" y="51473"/>
                  </a:lnTo>
                  <a:lnTo>
                    <a:pt x="6858" y="51473"/>
                  </a:lnTo>
                  <a:lnTo>
                    <a:pt x="0" y="58343"/>
                  </a:lnTo>
                  <a:lnTo>
                    <a:pt x="0" y="127736"/>
                  </a:lnTo>
                  <a:lnTo>
                    <a:pt x="129641" y="127736"/>
                  </a:lnTo>
                  <a:lnTo>
                    <a:pt x="129641" y="120116"/>
                  </a:lnTo>
                  <a:lnTo>
                    <a:pt x="175399" y="120116"/>
                  </a:lnTo>
                  <a:lnTo>
                    <a:pt x="175399" y="127736"/>
                  </a:lnTo>
                  <a:lnTo>
                    <a:pt x="305066" y="127736"/>
                  </a:lnTo>
                  <a:lnTo>
                    <a:pt x="305066" y="120116"/>
                  </a:lnTo>
                  <a:lnTo>
                    <a:pt x="305066" y="5834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59971" y="1982606"/>
            <a:ext cx="2928620" cy="28473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1415"/>
              </a:spcBef>
            </a:pPr>
            <a:r>
              <a:rPr sz="1400" b="1" spc="185" dirty="0">
                <a:solidFill>
                  <a:srgbClr val="F16629"/>
                </a:solidFill>
                <a:latin typeface="Trebuchet MS"/>
                <a:cs typeface="Trebuchet MS"/>
              </a:rPr>
              <a:t>Functional</a:t>
            </a:r>
            <a:r>
              <a:rPr sz="1400" b="1" spc="21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00" dirty="0">
                <a:solidFill>
                  <a:srgbClr val="F16629"/>
                </a:solidFill>
                <a:latin typeface="Trebuchet MS"/>
                <a:cs typeface="Trebuchet MS"/>
              </a:rPr>
              <a:t>JTBD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400">
              <a:latin typeface="Trebuchet MS"/>
              <a:cs typeface="Trebuchet MS"/>
            </a:endParaRPr>
          </a:p>
          <a:p>
            <a:pPr marL="113664" marR="247015">
              <a:lnSpc>
                <a:spcPts val="1280"/>
              </a:lnSpc>
              <a:spcBef>
                <a:spcPts val="5"/>
              </a:spcBef>
            </a:pPr>
            <a:r>
              <a:rPr sz="1150" spc="155" dirty="0">
                <a:latin typeface="Trebuchet MS"/>
                <a:cs typeface="Trebuchet MS"/>
              </a:rPr>
              <a:t>Ramesh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Kumar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wants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breathe </a:t>
            </a:r>
            <a:r>
              <a:rPr sz="1150" spc="95" dirty="0">
                <a:latin typeface="Trebuchet MS"/>
                <a:cs typeface="Trebuchet MS"/>
              </a:rPr>
              <a:t>comfortably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without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bulky </a:t>
            </a:r>
            <a:r>
              <a:rPr sz="1150" spc="90" dirty="0">
                <a:latin typeface="Trebuchet MS"/>
                <a:cs typeface="Trebuchet MS"/>
              </a:rPr>
              <a:t>equipment,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155" dirty="0">
                <a:latin typeface="Trebuchet MS"/>
                <a:cs typeface="Trebuchet MS"/>
              </a:rPr>
              <a:t>move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freely,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and </a:t>
            </a:r>
            <a:r>
              <a:rPr sz="1150" spc="125" dirty="0">
                <a:latin typeface="Trebuchet MS"/>
                <a:cs typeface="Trebuchet MS"/>
              </a:rPr>
              <a:t>access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immediate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respiratory</a:t>
            </a:r>
            <a:endParaRPr sz="1150">
              <a:latin typeface="Trebuchet MS"/>
              <a:cs typeface="Trebuchet MS"/>
            </a:endParaRPr>
          </a:p>
          <a:p>
            <a:pPr marL="113664">
              <a:lnSpc>
                <a:spcPts val="1145"/>
              </a:lnSpc>
            </a:pPr>
            <a:r>
              <a:rPr sz="1150" spc="90" dirty="0">
                <a:latin typeface="Trebuchet MS"/>
                <a:cs typeface="Trebuchet MS"/>
              </a:rPr>
              <a:t>support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during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flare-</a:t>
            </a:r>
            <a:r>
              <a:rPr sz="1150" spc="75" dirty="0">
                <a:latin typeface="Trebuchet MS"/>
                <a:cs typeface="Trebuchet MS"/>
              </a:rPr>
              <a:t>ups.</a:t>
            </a:r>
            <a:r>
              <a:rPr sz="1150" spc="165" dirty="0">
                <a:latin typeface="Trebuchet MS"/>
                <a:cs typeface="Trebuchet MS"/>
              </a:rPr>
              <a:t> </a:t>
            </a:r>
            <a:r>
              <a:rPr sz="1150" spc="130" dirty="0">
                <a:latin typeface="Trebuchet MS"/>
                <a:cs typeface="Trebuchet MS"/>
              </a:rPr>
              <a:t>He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seeks</a:t>
            </a:r>
            <a:endParaRPr sz="1150">
              <a:latin typeface="Trebuchet MS"/>
              <a:cs typeface="Trebuchet MS"/>
            </a:endParaRPr>
          </a:p>
          <a:p>
            <a:pPr marL="113664" marR="243204">
              <a:lnSpc>
                <a:spcPts val="1280"/>
              </a:lnSpc>
              <a:spcBef>
                <a:spcPts val="75"/>
              </a:spcBef>
            </a:pPr>
            <a:r>
              <a:rPr sz="1150" spc="100" dirty="0">
                <a:latin typeface="Trebuchet MS"/>
                <a:cs typeface="Trebuchet MS"/>
              </a:rPr>
              <a:t>a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device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that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combines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oxygen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0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nebulization,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reduces </a:t>
            </a:r>
            <a:r>
              <a:rPr sz="1150" spc="75" dirty="0">
                <a:latin typeface="Trebuchet MS"/>
                <a:cs typeface="Trebuchet MS"/>
              </a:rPr>
              <a:t>stress, </a:t>
            </a:r>
            <a:r>
              <a:rPr sz="1150" spc="95" dirty="0">
                <a:latin typeface="Trebuchet MS"/>
                <a:cs typeface="Trebuchet MS"/>
              </a:rPr>
              <a:t>allows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independent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oxygen</a:t>
            </a:r>
            <a:endParaRPr sz="1150">
              <a:latin typeface="Trebuchet MS"/>
              <a:cs typeface="Trebuchet MS"/>
            </a:endParaRPr>
          </a:p>
          <a:p>
            <a:pPr marL="113664" marR="422275">
              <a:lnSpc>
                <a:spcPct val="90500"/>
              </a:lnSpc>
              <a:spcBef>
                <a:spcPts val="10"/>
              </a:spcBef>
            </a:pPr>
            <a:r>
              <a:rPr sz="1150" spc="90" dirty="0">
                <a:latin typeface="Trebuchet MS"/>
                <a:cs typeface="Trebuchet MS"/>
              </a:rPr>
              <a:t>monitoring,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00" dirty="0">
                <a:latin typeface="Trebuchet MS"/>
                <a:cs typeface="Trebuchet MS"/>
              </a:rPr>
              <a:t> minimizes </a:t>
            </a:r>
            <a:r>
              <a:rPr sz="1150" spc="85" dirty="0">
                <a:latin typeface="Trebuchet MS"/>
                <a:cs typeface="Trebuchet MS"/>
              </a:rPr>
              <a:t>hospital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visits,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maintaining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his </a:t>
            </a:r>
            <a:r>
              <a:rPr sz="1150" spc="100" dirty="0">
                <a:latin typeface="Trebuchet MS"/>
                <a:cs typeface="Trebuchet MS"/>
              </a:rPr>
              <a:t>independence</a:t>
            </a:r>
            <a:r>
              <a:rPr sz="1150" spc="14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in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135" dirty="0">
                <a:latin typeface="Trebuchet MS"/>
                <a:cs typeface="Trebuchet MS"/>
              </a:rPr>
              <a:t>managing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his</a:t>
            </a:r>
            <a:endParaRPr sz="1150">
              <a:latin typeface="Trebuchet MS"/>
              <a:cs typeface="Trebuchet MS"/>
            </a:endParaRPr>
          </a:p>
          <a:p>
            <a:pPr marL="113664">
              <a:lnSpc>
                <a:spcPts val="1280"/>
              </a:lnSpc>
            </a:pPr>
            <a:r>
              <a:rPr sz="1150" spc="60" dirty="0">
                <a:latin typeface="Trebuchet MS"/>
                <a:cs typeface="Trebuchet MS"/>
              </a:rPr>
              <a:t>health.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18744" y="1982606"/>
            <a:ext cx="2928620" cy="2847340"/>
            <a:chOff x="3918744" y="1982606"/>
            <a:chExt cx="2928620" cy="2847340"/>
          </a:xfrm>
        </p:grpSpPr>
        <p:sp>
          <p:nvSpPr>
            <p:cNvPr id="10" name="object 10"/>
            <p:cNvSpPr/>
            <p:nvPr/>
          </p:nvSpPr>
          <p:spPr>
            <a:xfrm>
              <a:off x="3918744" y="1982606"/>
              <a:ext cx="2928620" cy="2847340"/>
            </a:xfrm>
            <a:custGeom>
              <a:avLst/>
              <a:gdLst/>
              <a:ahLst/>
              <a:cxnLst/>
              <a:rect l="l" t="t" r="r" b="b"/>
              <a:pathLst>
                <a:path w="2928620" h="2847340">
                  <a:moveTo>
                    <a:pt x="2928611" y="2847261"/>
                  </a:moveTo>
                  <a:lnTo>
                    <a:pt x="0" y="2847261"/>
                  </a:lnTo>
                  <a:lnTo>
                    <a:pt x="0" y="0"/>
                  </a:lnTo>
                  <a:lnTo>
                    <a:pt x="2928611" y="0"/>
                  </a:lnTo>
                  <a:lnTo>
                    <a:pt x="2928611" y="284726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24206" y="2124774"/>
              <a:ext cx="228600" cy="326390"/>
            </a:xfrm>
            <a:custGeom>
              <a:avLst/>
              <a:gdLst/>
              <a:ahLst/>
              <a:cxnLst/>
              <a:rect l="l" t="t" r="r" b="b"/>
              <a:pathLst>
                <a:path w="228600" h="326389">
                  <a:moveTo>
                    <a:pt x="114017" y="325791"/>
                  </a:moveTo>
                  <a:lnTo>
                    <a:pt x="96202" y="313199"/>
                  </a:lnTo>
                  <a:lnTo>
                    <a:pt x="57008" y="280288"/>
                  </a:lnTo>
                  <a:lnTo>
                    <a:pt x="17815" y="234353"/>
                  </a:lnTo>
                  <a:lnTo>
                    <a:pt x="0" y="182690"/>
                  </a:lnTo>
                  <a:lnTo>
                    <a:pt x="2399" y="167717"/>
                  </a:lnTo>
                  <a:lnTo>
                    <a:pt x="9077" y="153541"/>
                  </a:lnTo>
                  <a:lnTo>
                    <a:pt x="19256" y="141193"/>
                  </a:lnTo>
                  <a:lnTo>
                    <a:pt x="32158" y="131710"/>
                  </a:lnTo>
                  <a:lnTo>
                    <a:pt x="32158" y="83638"/>
                  </a:lnTo>
                  <a:lnTo>
                    <a:pt x="38591" y="51082"/>
                  </a:lnTo>
                  <a:lnTo>
                    <a:pt x="56134" y="24497"/>
                  </a:lnTo>
                  <a:lnTo>
                    <a:pt x="82154" y="6572"/>
                  </a:lnTo>
                  <a:lnTo>
                    <a:pt x="114017" y="0"/>
                  </a:lnTo>
                  <a:lnTo>
                    <a:pt x="145880" y="6572"/>
                  </a:lnTo>
                  <a:lnTo>
                    <a:pt x="171028" y="23896"/>
                  </a:lnTo>
                  <a:lnTo>
                    <a:pt x="114017" y="23896"/>
                  </a:lnTo>
                  <a:lnTo>
                    <a:pt x="91257" y="28591"/>
                  </a:lnTo>
                  <a:lnTo>
                    <a:pt x="72672" y="41394"/>
                  </a:lnTo>
                  <a:lnTo>
                    <a:pt x="60141" y="60384"/>
                  </a:lnTo>
                  <a:lnTo>
                    <a:pt x="55546" y="83638"/>
                  </a:lnTo>
                  <a:lnTo>
                    <a:pt x="55546" y="125099"/>
                  </a:lnTo>
                  <a:lnTo>
                    <a:pt x="70690" y="127125"/>
                  </a:lnTo>
                  <a:lnTo>
                    <a:pt x="85892" y="134647"/>
                  </a:lnTo>
                  <a:lnTo>
                    <a:pt x="100539" y="148488"/>
                  </a:lnTo>
                  <a:lnTo>
                    <a:pt x="114017" y="169467"/>
                  </a:lnTo>
                  <a:lnTo>
                    <a:pt x="223275" y="169467"/>
                  </a:lnTo>
                  <a:lnTo>
                    <a:pt x="227992" y="182690"/>
                  </a:lnTo>
                  <a:lnTo>
                    <a:pt x="223768" y="195165"/>
                  </a:lnTo>
                  <a:lnTo>
                    <a:pt x="112617" y="195165"/>
                  </a:lnTo>
                  <a:lnTo>
                    <a:pt x="103937" y="197461"/>
                  </a:lnTo>
                  <a:lnTo>
                    <a:pt x="96734" y="202916"/>
                  </a:lnTo>
                  <a:lnTo>
                    <a:pt x="91966" y="211059"/>
                  </a:lnTo>
                  <a:lnTo>
                    <a:pt x="90665" y="220455"/>
                  </a:lnTo>
                  <a:lnTo>
                    <a:pt x="92913" y="229324"/>
                  </a:lnTo>
                  <a:lnTo>
                    <a:pt x="98251" y="236684"/>
                  </a:lnTo>
                  <a:lnTo>
                    <a:pt x="106221" y="241555"/>
                  </a:lnTo>
                  <a:lnTo>
                    <a:pt x="106221" y="262863"/>
                  </a:lnTo>
                  <a:lnTo>
                    <a:pt x="185917" y="262863"/>
                  </a:lnTo>
                  <a:lnTo>
                    <a:pt x="171038" y="280288"/>
                  </a:lnTo>
                  <a:lnTo>
                    <a:pt x="131834" y="313199"/>
                  </a:lnTo>
                  <a:lnTo>
                    <a:pt x="114017" y="325791"/>
                  </a:lnTo>
                  <a:close/>
                </a:path>
                <a:path w="228600" h="326389">
                  <a:moveTo>
                    <a:pt x="195876" y="99569"/>
                  </a:moveTo>
                  <a:lnTo>
                    <a:pt x="172488" y="99569"/>
                  </a:lnTo>
                  <a:lnTo>
                    <a:pt x="172488" y="83638"/>
                  </a:lnTo>
                  <a:lnTo>
                    <a:pt x="167893" y="60384"/>
                  </a:lnTo>
                  <a:lnTo>
                    <a:pt x="155362" y="41394"/>
                  </a:lnTo>
                  <a:lnTo>
                    <a:pt x="136777" y="28591"/>
                  </a:lnTo>
                  <a:lnTo>
                    <a:pt x="114017" y="23896"/>
                  </a:lnTo>
                  <a:lnTo>
                    <a:pt x="171028" y="23896"/>
                  </a:lnTo>
                  <a:lnTo>
                    <a:pt x="171900" y="24497"/>
                  </a:lnTo>
                  <a:lnTo>
                    <a:pt x="189443" y="51082"/>
                  </a:lnTo>
                  <a:lnTo>
                    <a:pt x="195876" y="83638"/>
                  </a:lnTo>
                  <a:lnTo>
                    <a:pt x="195876" y="99569"/>
                  </a:lnTo>
                  <a:close/>
                </a:path>
                <a:path w="228600" h="326389">
                  <a:moveTo>
                    <a:pt x="223275" y="169467"/>
                  </a:moveTo>
                  <a:lnTo>
                    <a:pt x="114017" y="169467"/>
                  </a:lnTo>
                  <a:lnTo>
                    <a:pt x="149659" y="130145"/>
                  </a:lnTo>
                  <a:lnTo>
                    <a:pt x="186871" y="127732"/>
                  </a:lnTo>
                  <a:lnTo>
                    <a:pt x="216161" y="149522"/>
                  </a:lnTo>
                  <a:lnTo>
                    <a:pt x="223275" y="169467"/>
                  </a:lnTo>
                  <a:close/>
                </a:path>
                <a:path w="228600" h="326389">
                  <a:moveTo>
                    <a:pt x="185917" y="262863"/>
                  </a:moveTo>
                  <a:lnTo>
                    <a:pt x="121813" y="262863"/>
                  </a:lnTo>
                  <a:lnTo>
                    <a:pt x="121813" y="241555"/>
                  </a:lnTo>
                  <a:lnTo>
                    <a:pt x="128474" y="239149"/>
                  </a:lnTo>
                  <a:lnTo>
                    <a:pt x="133713" y="233796"/>
                  </a:lnTo>
                  <a:lnTo>
                    <a:pt x="136068" y="226991"/>
                  </a:lnTo>
                  <a:lnTo>
                    <a:pt x="137369" y="217595"/>
                  </a:lnTo>
                  <a:lnTo>
                    <a:pt x="135122" y="208727"/>
                  </a:lnTo>
                  <a:lnTo>
                    <a:pt x="129783" y="201366"/>
                  </a:lnTo>
                  <a:lnTo>
                    <a:pt x="121813" y="196495"/>
                  </a:lnTo>
                  <a:lnTo>
                    <a:pt x="112617" y="195165"/>
                  </a:lnTo>
                  <a:lnTo>
                    <a:pt x="223768" y="195165"/>
                  </a:lnTo>
                  <a:lnTo>
                    <a:pt x="210236" y="234353"/>
                  </a:lnTo>
                  <a:lnTo>
                    <a:pt x="208271" y="236684"/>
                  </a:lnTo>
                  <a:lnTo>
                    <a:pt x="185917" y="262863"/>
                  </a:lnTo>
                  <a:close/>
                </a:path>
              </a:pathLst>
            </a:custGeom>
            <a:solidFill>
              <a:srgbClr val="BE2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18744" y="1982606"/>
            <a:ext cx="2928620" cy="284734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1480"/>
              </a:spcBef>
            </a:pPr>
            <a:r>
              <a:rPr sz="1400" b="1" spc="200" dirty="0">
                <a:solidFill>
                  <a:srgbClr val="F16629"/>
                </a:solidFill>
                <a:latin typeface="Trebuchet MS"/>
                <a:cs typeface="Trebuchet MS"/>
              </a:rPr>
              <a:t>Emotional</a:t>
            </a:r>
            <a:r>
              <a:rPr sz="1400" b="1" spc="220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00" dirty="0">
                <a:solidFill>
                  <a:srgbClr val="F16629"/>
                </a:solidFill>
                <a:latin typeface="Trebuchet MS"/>
                <a:cs typeface="Trebuchet MS"/>
              </a:rPr>
              <a:t>JTBD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400">
              <a:latin typeface="Trebuchet MS"/>
              <a:cs typeface="Trebuchet MS"/>
            </a:endParaRPr>
          </a:p>
          <a:p>
            <a:pPr marL="113664" marR="245745">
              <a:lnSpc>
                <a:spcPct val="92000"/>
              </a:lnSpc>
            </a:pPr>
            <a:r>
              <a:rPr sz="1150" spc="155" dirty="0">
                <a:latin typeface="Trebuchet MS"/>
                <a:cs typeface="Trebuchet MS"/>
              </a:rPr>
              <a:t>Ramesh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Kumar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wants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35" dirty="0">
                <a:latin typeface="Trebuchet MS"/>
                <a:cs typeface="Trebuchet MS"/>
              </a:rPr>
              <a:t>feel </a:t>
            </a:r>
            <a:r>
              <a:rPr sz="1150" spc="95" dirty="0">
                <a:latin typeface="Trebuchet MS"/>
                <a:cs typeface="Trebuchet MS"/>
              </a:rPr>
              <a:t>independent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empowered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in </a:t>
            </a:r>
            <a:r>
              <a:rPr sz="1150" spc="135" dirty="0">
                <a:latin typeface="Trebuchet MS"/>
                <a:cs typeface="Trebuchet MS"/>
              </a:rPr>
              <a:t>managing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his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respiratory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60" dirty="0">
                <a:latin typeface="Trebuchet MS"/>
                <a:cs typeface="Trebuchet MS"/>
              </a:rPr>
              <a:t>health, </a:t>
            </a:r>
            <a:r>
              <a:rPr sz="1150" spc="80" dirty="0">
                <a:latin typeface="Trebuchet MS"/>
                <a:cs typeface="Trebuchet MS"/>
              </a:rPr>
              <a:t>without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being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burdened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by </a:t>
            </a:r>
            <a:r>
              <a:rPr sz="1150" spc="100" dirty="0">
                <a:latin typeface="Trebuchet MS"/>
                <a:cs typeface="Trebuchet MS"/>
              </a:rPr>
              <a:t>constant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reliance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on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others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or </a:t>
            </a:r>
            <a:r>
              <a:rPr sz="1150" spc="85" dirty="0">
                <a:latin typeface="Trebuchet MS"/>
                <a:cs typeface="Trebuchet MS"/>
              </a:rPr>
              <a:t>hospital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visits.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30" dirty="0">
                <a:latin typeface="Trebuchet MS"/>
                <a:cs typeface="Trebuchet MS"/>
              </a:rPr>
              <a:t>He </a:t>
            </a:r>
            <a:r>
              <a:rPr sz="1150" spc="100" dirty="0">
                <a:latin typeface="Trebuchet MS"/>
                <a:cs typeface="Trebuchet MS"/>
              </a:rPr>
              <a:t>desires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35" dirty="0">
                <a:latin typeface="Trebuchet MS"/>
                <a:cs typeface="Trebuchet MS"/>
              </a:rPr>
              <a:t>feel </a:t>
            </a:r>
            <a:r>
              <a:rPr sz="1150" spc="90" dirty="0">
                <a:latin typeface="Trebuchet MS"/>
                <a:cs typeface="Trebuchet MS"/>
              </a:rPr>
              <a:t>relieved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secure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during </a:t>
            </a:r>
            <a:r>
              <a:rPr sz="1150" spc="95" dirty="0">
                <a:latin typeface="Trebuchet MS"/>
                <a:cs typeface="Trebuchet MS"/>
              </a:rPr>
              <a:t>breathing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difficulties,</a:t>
            </a:r>
            <a:r>
              <a:rPr sz="1150" spc="175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avoiding </a:t>
            </a:r>
            <a:r>
              <a:rPr sz="1150" spc="105" dirty="0">
                <a:latin typeface="Trebuchet MS"/>
                <a:cs typeface="Trebuchet MS"/>
              </a:rPr>
              <a:t>stress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or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panic.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Additionally,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he </a:t>
            </a:r>
            <a:r>
              <a:rPr sz="1150" spc="114" dirty="0">
                <a:latin typeface="Trebuchet MS"/>
                <a:cs typeface="Trebuchet MS"/>
              </a:rPr>
              <a:t>wants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feel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comforted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45" dirty="0">
                <a:latin typeface="Trebuchet MS"/>
                <a:cs typeface="Trebuchet MS"/>
              </a:rPr>
              <a:t>at </a:t>
            </a:r>
            <a:r>
              <a:rPr sz="1150" spc="120" dirty="0">
                <a:latin typeface="Trebuchet MS"/>
                <a:cs typeface="Trebuchet MS"/>
              </a:rPr>
              <a:t>ease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while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going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about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his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daily </a:t>
            </a:r>
            <a:r>
              <a:rPr sz="1150" spc="75" dirty="0">
                <a:latin typeface="Trebuchet MS"/>
                <a:cs typeface="Trebuchet MS"/>
              </a:rPr>
              <a:t>activities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77515" y="1982606"/>
            <a:ext cx="2928620" cy="2847340"/>
            <a:chOff x="6977515" y="1982606"/>
            <a:chExt cx="2928620" cy="2847340"/>
          </a:xfrm>
        </p:grpSpPr>
        <p:sp>
          <p:nvSpPr>
            <p:cNvPr id="14" name="object 14"/>
            <p:cNvSpPr/>
            <p:nvPr/>
          </p:nvSpPr>
          <p:spPr>
            <a:xfrm>
              <a:off x="6977515" y="1982606"/>
              <a:ext cx="2928620" cy="2847340"/>
            </a:xfrm>
            <a:custGeom>
              <a:avLst/>
              <a:gdLst/>
              <a:ahLst/>
              <a:cxnLst/>
              <a:rect l="l" t="t" r="r" b="b"/>
              <a:pathLst>
                <a:path w="2928620" h="2847340">
                  <a:moveTo>
                    <a:pt x="2928611" y="2847261"/>
                  </a:moveTo>
                  <a:lnTo>
                    <a:pt x="0" y="2847261"/>
                  </a:lnTo>
                  <a:lnTo>
                    <a:pt x="0" y="0"/>
                  </a:lnTo>
                  <a:lnTo>
                    <a:pt x="2928611" y="0"/>
                  </a:lnTo>
                  <a:lnTo>
                    <a:pt x="2928611" y="284726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0670" y="2152266"/>
              <a:ext cx="266581" cy="27080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977515" y="1982606"/>
            <a:ext cx="2928620" cy="284734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1480"/>
              </a:spcBef>
            </a:pPr>
            <a:r>
              <a:rPr sz="1400" b="1" spc="195" dirty="0">
                <a:solidFill>
                  <a:srgbClr val="F16629"/>
                </a:solidFill>
                <a:latin typeface="Trebuchet MS"/>
                <a:cs typeface="Trebuchet MS"/>
              </a:rPr>
              <a:t>Social</a:t>
            </a:r>
            <a:r>
              <a:rPr sz="1400" b="1" spc="204" dirty="0">
                <a:solidFill>
                  <a:srgbClr val="F16629"/>
                </a:solidFill>
                <a:latin typeface="Trebuchet MS"/>
                <a:cs typeface="Trebuchet MS"/>
              </a:rPr>
              <a:t> </a:t>
            </a:r>
            <a:r>
              <a:rPr sz="1400" b="1" spc="100" dirty="0">
                <a:solidFill>
                  <a:srgbClr val="F16629"/>
                </a:solidFill>
                <a:latin typeface="Trebuchet MS"/>
                <a:cs typeface="Trebuchet MS"/>
              </a:rPr>
              <a:t>JTBD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400">
              <a:latin typeface="Trebuchet MS"/>
              <a:cs typeface="Trebuchet MS"/>
            </a:endParaRPr>
          </a:p>
          <a:p>
            <a:pPr marL="113664" marR="172720">
              <a:lnSpc>
                <a:spcPct val="91800"/>
              </a:lnSpc>
            </a:pPr>
            <a:r>
              <a:rPr sz="1150" spc="155" dirty="0">
                <a:latin typeface="Trebuchet MS"/>
                <a:cs typeface="Trebuchet MS"/>
              </a:rPr>
              <a:t>Ramesh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Kumar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desires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gain respect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 </a:t>
            </a:r>
            <a:r>
              <a:rPr sz="1150" spc="90" dirty="0">
                <a:latin typeface="Trebuchet MS"/>
                <a:cs typeface="Trebuchet MS"/>
              </a:rPr>
              <a:t>appreciation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from</a:t>
            </a:r>
            <a:r>
              <a:rPr sz="1150" spc="17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his </a:t>
            </a:r>
            <a:r>
              <a:rPr sz="1150" spc="90" dirty="0">
                <a:latin typeface="Trebuchet MS"/>
                <a:cs typeface="Trebuchet MS"/>
              </a:rPr>
              <a:t>family</a:t>
            </a:r>
            <a:r>
              <a:rPr sz="1150" spc="15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friends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50" dirty="0">
                <a:latin typeface="Trebuchet MS"/>
                <a:cs typeface="Trebuchet MS"/>
              </a:rPr>
              <a:t>for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managing </a:t>
            </a:r>
            <a:r>
              <a:rPr sz="1150" spc="90" dirty="0">
                <a:latin typeface="Trebuchet MS"/>
                <a:cs typeface="Trebuchet MS"/>
              </a:rPr>
              <a:t>his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health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independently,</a:t>
            </a:r>
            <a:r>
              <a:rPr sz="1150" spc="175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without </a:t>
            </a:r>
            <a:r>
              <a:rPr sz="1150" spc="95" dirty="0">
                <a:latin typeface="Trebuchet MS"/>
                <a:cs typeface="Trebuchet MS"/>
              </a:rPr>
              <a:t>constantly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relying</a:t>
            </a:r>
            <a:r>
              <a:rPr sz="1150" spc="114" dirty="0">
                <a:latin typeface="Trebuchet MS"/>
                <a:cs typeface="Trebuchet MS"/>
              </a:rPr>
              <a:t> on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others.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He </a:t>
            </a:r>
            <a:r>
              <a:rPr sz="1150" spc="114" dirty="0">
                <a:latin typeface="Trebuchet MS"/>
                <a:cs typeface="Trebuchet MS"/>
              </a:rPr>
              <a:t>wants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to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avoid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120" dirty="0">
                <a:latin typeface="Trebuchet MS"/>
                <a:cs typeface="Trebuchet MS"/>
              </a:rPr>
              <a:t>stigma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80" dirty="0">
                <a:latin typeface="Trebuchet MS"/>
                <a:cs typeface="Trebuchet MS"/>
              </a:rPr>
              <a:t>related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to </a:t>
            </a:r>
            <a:r>
              <a:rPr sz="1150" spc="90" dirty="0">
                <a:latin typeface="Trebuchet MS"/>
                <a:cs typeface="Trebuchet MS"/>
              </a:rPr>
              <a:t>his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respiratory</a:t>
            </a:r>
            <a:r>
              <a:rPr sz="1150" spc="16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condition,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85" dirty="0">
                <a:latin typeface="Trebuchet MS"/>
                <a:cs typeface="Trebuchet MS"/>
              </a:rPr>
              <a:t>instead </a:t>
            </a:r>
            <a:r>
              <a:rPr sz="1150" spc="105" dirty="0">
                <a:latin typeface="Trebuchet MS"/>
                <a:cs typeface="Trebuchet MS"/>
              </a:rPr>
              <a:t>appearing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95" dirty="0">
                <a:latin typeface="Trebuchet MS"/>
                <a:cs typeface="Trebuchet MS"/>
              </a:rPr>
              <a:t>active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114" dirty="0">
                <a:latin typeface="Trebuchet MS"/>
                <a:cs typeface="Trebuchet MS"/>
              </a:rPr>
              <a:t>and </a:t>
            </a:r>
            <a:r>
              <a:rPr sz="1150" spc="130" dirty="0">
                <a:latin typeface="Trebuchet MS"/>
                <a:cs typeface="Trebuchet MS"/>
              </a:rPr>
              <a:t>engaged</a:t>
            </a:r>
            <a:r>
              <a:rPr sz="1150" spc="110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in </a:t>
            </a:r>
            <a:r>
              <a:rPr sz="1150" spc="90" dirty="0">
                <a:latin typeface="Trebuchet MS"/>
                <a:cs typeface="Trebuchet MS"/>
              </a:rPr>
              <a:t>social</a:t>
            </a:r>
            <a:r>
              <a:rPr sz="1150" spc="130" dirty="0">
                <a:latin typeface="Trebuchet MS"/>
                <a:cs typeface="Trebuchet MS"/>
              </a:rPr>
              <a:t> </a:t>
            </a:r>
            <a:r>
              <a:rPr sz="1150" spc="75" dirty="0">
                <a:latin typeface="Trebuchet MS"/>
                <a:cs typeface="Trebuchet MS"/>
              </a:rPr>
              <a:t>activities.</a:t>
            </a:r>
            <a:r>
              <a:rPr sz="1150" spc="155" dirty="0">
                <a:latin typeface="Trebuchet MS"/>
                <a:cs typeface="Trebuchet MS"/>
              </a:rPr>
              <a:t> </a:t>
            </a:r>
            <a:r>
              <a:rPr sz="1150" spc="130" dirty="0">
                <a:latin typeface="Trebuchet MS"/>
                <a:cs typeface="Trebuchet MS"/>
              </a:rPr>
              <a:t>He</a:t>
            </a:r>
            <a:r>
              <a:rPr sz="1150" spc="125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also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125" dirty="0">
                <a:latin typeface="Trebuchet MS"/>
                <a:cs typeface="Trebuchet MS"/>
              </a:rPr>
              <a:t>seeks</a:t>
            </a:r>
            <a:r>
              <a:rPr sz="1150" spc="105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to </a:t>
            </a:r>
            <a:r>
              <a:rPr sz="1150" spc="75" dirty="0">
                <a:latin typeface="Trebuchet MS"/>
                <a:cs typeface="Trebuchet MS"/>
              </a:rPr>
              <a:t>inspire</a:t>
            </a:r>
            <a:r>
              <a:rPr sz="1150" spc="135" dirty="0">
                <a:latin typeface="Trebuchet MS"/>
                <a:cs typeface="Trebuchet MS"/>
              </a:rPr>
              <a:t> </a:t>
            </a:r>
            <a:r>
              <a:rPr sz="1150" spc="90" dirty="0">
                <a:latin typeface="Trebuchet MS"/>
                <a:cs typeface="Trebuchet MS"/>
              </a:rPr>
              <a:t>confidence</a:t>
            </a:r>
            <a:r>
              <a:rPr sz="1150" spc="14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in</a:t>
            </a:r>
            <a:r>
              <a:rPr sz="1150" spc="114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his</a:t>
            </a:r>
            <a:endParaRPr sz="1150">
              <a:latin typeface="Trebuchet MS"/>
              <a:cs typeface="Trebuchet MS"/>
            </a:endParaRPr>
          </a:p>
          <a:p>
            <a:pPr marL="113664">
              <a:lnSpc>
                <a:spcPts val="1280"/>
              </a:lnSpc>
            </a:pPr>
            <a:r>
              <a:rPr sz="1150" spc="105" dirty="0">
                <a:latin typeface="Trebuchet MS"/>
                <a:cs typeface="Trebuchet MS"/>
              </a:rPr>
              <a:t>caregivers</a:t>
            </a:r>
            <a:r>
              <a:rPr sz="1150" spc="114" dirty="0">
                <a:latin typeface="Trebuchet MS"/>
                <a:cs typeface="Trebuchet MS"/>
              </a:rPr>
              <a:t> and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loved</a:t>
            </a:r>
            <a:r>
              <a:rPr sz="1150" spc="120" dirty="0">
                <a:latin typeface="Trebuchet MS"/>
                <a:cs typeface="Trebuchet MS"/>
              </a:rPr>
              <a:t> </a:t>
            </a:r>
            <a:r>
              <a:rPr sz="1150" spc="70" dirty="0">
                <a:latin typeface="Trebuchet MS"/>
                <a:cs typeface="Trebuchet MS"/>
              </a:rPr>
              <a:t>ones,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2802</Words>
  <Application>Microsoft Office PowerPoint</Application>
  <PresentationFormat>Custom</PresentationFormat>
  <Paragraphs>529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Times New Roman</vt:lpstr>
      <vt:lpstr>Trebuchet MS</vt:lpstr>
      <vt:lpstr>Office Theme</vt:lpstr>
      <vt:lpstr>Ai powered oxygen mask</vt:lpstr>
      <vt:lpstr>Ai powered oxygen mask</vt:lpstr>
      <vt:lpstr>Venture Team</vt:lpstr>
      <vt:lpstr>Problem Statement</vt:lpstr>
      <vt:lpstr>Problem Statement/Industry</vt:lpstr>
      <vt:lpstr>Problem Analysis</vt:lpstr>
      <vt:lpstr>Target Customer Segments</vt:lpstr>
      <vt:lpstr>Customer Segment &amp; Persona</vt:lpstr>
      <vt:lpstr>Jobs-to-be-Done</vt:lpstr>
      <vt:lpstr>Current Alternatives</vt:lpstr>
      <vt:lpstr>Problem Validation (GOOTB)</vt:lpstr>
      <vt:lpstr>Our Solution</vt:lpstr>
      <vt:lpstr>Solution Design</vt:lpstr>
      <vt:lpstr>Solution Benefits</vt:lpstr>
      <vt:lpstr>Competitors</vt:lpstr>
      <vt:lpstr>Competitors</vt:lpstr>
      <vt:lpstr>Macro Analysis</vt:lpstr>
      <vt:lpstr>Prototype</vt:lpstr>
      <vt:lpstr>Prototype Validation</vt:lpstr>
      <vt:lpstr>Competition Analysis</vt:lpstr>
      <vt:lpstr>Market Size</vt:lpstr>
      <vt:lpstr>Revenue Models / Pricing</vt:lpstr>
      <vt:lpstr>Lean Canvas</vt:lpstr>
      <vt:lpstr>Go-to-Market Approach</vt:lpstr>
      <vt:lpstr>Sales &amp; Customer Service</vt:lpstr>
      <vt:lpstr>Financials</vt:lpstr>
      <vt:lpstr>Revenue Models / Pricing</vt:lpstr>
      <vt:lpstr>Costs &amp; Revenues: Key Assumptions</vt:lpstr>
      <vt:lpstr>Performance &amp; Break-Even Analysis</vt:lpstr>
      <vt:lpstr>Next Steps</vt:lpstr>
      <vt:lpstr>Venture Viability Assessment</vt:lpstr>
      <vt:lpstr>Next Steps</vt:lpstr>
      <vt:lpstr>Venture Team</vt:lpstr>
      <vt:lpstr>Venture Summary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Sharvesh Waran</cp:lastModifiedBy>
  <cp:revision>2</cp:revision>
  <dcterms:created xsi:type="dcterms:W3CDTF">2025-05-18T16:56:29Z</dcterms:created>
  <dcterms:modified xsi:type="dcterms:W3CDTF">2025-05-19T04:40:23Z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2025-05-18T00:00:00Z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2025-05-18T00:00:00Z</vt:filetime>
  </property>
  <property fmtid="{D5CDD505-2E9C-101B-9397-08002B2CF9AE}" pid="5" name="Producer">
    <vt:lpwstr>pdf-merger-js</vt:lpwstr>
  </property>
</Properties>
</file>